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8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175" y="4763"/>
            <a:ext cx="1276349" cy="3952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3956059"/>
            <a:ext cx="1229590" cy="3952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7008479" y="4763"/>
            <a:ext cx="1276349" cy="7904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7949914"/>
            <a:ext cx="1208809" cy="195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278002" y="5813937"/>
            <a:ext cx="8686799" cy="44730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511" y="1505329"/>
            <a:ext cx="11704977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8397B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F6AC3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8397B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8397B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4.png"/><Relationship Id="rId11" Type="http://schemas.openxmlformats.org/officeDocument/2006/relationships/image" Target="../media/image5.jpg"/><Relationship Id="rId12" Type="http://schemas.openxmlformats.org/officeDocument/2006/relationships/image" Target="../media/image6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175" y="4762"/>
            <a:ext cx="1276349" cy="39528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3956059"/>
            <a:ext cx="1229590" cy="3952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7008479" y="4762"/>
            <a:ext cx="1276349" cy="79041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7949914"/>
            <a:ext cx="1208809" cy="19526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6461" y="964027"/>
            <a:ext cx="4035077" cy="104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8397B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5799" y="3120426"/>
            <a:ext cx="13636401" cy="539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F6AC37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6.jpg"/><Relationship Id="rId7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57.png"/><Relationship Id="rId9" Type="http://schemas.openxmlformats.org/officeDocument/2006/relationships/image" Target="../media/image5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1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2206" y="4662779"/>
            <a:ext cx="56292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100"/>
              </a:spcBef>
            </a:pPr>
            <a:r>
              <a:rPr dirty="0" sz="6000" spc="30" b="1">
                <a:solidFill>
                  <a:srgbClr val="FF58B0"/>
                </a:solidFill>
                <a:latin typeface="Arial"/>
                <a:cs typeface="Arial"/>
              </a:rPr>
              <a:t>Ioannina </a:t>
            </a:r>
            <a:r>
              <a:rPr dirty="0" sz="6000" spc="-395" b="1">
                <a:solidFill>
                  <a:srgbClr val="FF58B0"/>
                </a:solidFill>
                <a:latin typeface="Arial"/>
                <a:cs typeface="Arial"/>
              </a:rPr>
              <a:t>LTTA  </a:t>
            </a:r>
            <a:r>
              <a:rPr dirty="0" sz="6000" spc="85" b="1">
                <a:solidFill>
                  <a:srgbClr val="FF58B0"/>
                </a:solidFill>
                <a:latin typeface="Arial"/>
                <a:cs typeface="Arial"/>
              </a:rPr>
              <a:t>8 </a:t>
            </a:r>
            <a:r>
              <a:rPr dirty="0" sz="6000" spc="-70" b="1">
                <a:solidFill>
                  <a:srgbClr val="FF58B0"/>
                </a:solidFill>
                <a:latin typeface="Arial"/>
                <a:cs typeface="Arial"/>
              </a:rPr>
              <a:t>- </a:t>
            </a:r>
            <a:r>
              <a:rPr dirty="0" sz="6000" spc="-35" b="1">
                <a:solidFill>
                  <a:srgbClr val="FF58B0"/>
                </a:solidFill>
                <a:latin typeface="Arial"/>
                <a:cs typeface="Arial"/>
              </a:rPr>
              <a:t>12 </a:t>
            </a:r>
            <a:r>
              <a:rPr dirty="0" sz="6000" spc="180" b="1">
                <a:solidFill>
                  <a:srgbClr val="FF58B0"/>
                </a:solidFill>
                <a:latin typeface="Arial"/>
                <a:cs typeface="Arial"/>
              </a:rPr>
              <a:t>May</a:t>
            </a:r>
            <a:r>
              <a:rPr dirty="0" sz="6000" spc="225" b="1">
                <a:solidFill>
                  <a:srgbClr val="FF58B0"/>
                </a:solidFill>
                <a:latin typeface="Arial"/>
                <a:cs typeface="Arial"/>
              </a:rPr>
              <a:t> </a:t>
            </a:r>
            <a:r>
              <a:rPr dirty="0" sz="6000" spc="-95" b="1">
                <a:solidFill>
                  <a:srgbClr val="FF58B0"/>
                </a:solidFill>
                <a:latin typeface="Arial"/>
                <a:cs typeface="Arial"/>
              </a:rPr>
              <a:t>2023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469" y="8913174"/>
            <a:ext cx="3676649" cy="819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030200" y="8892539"/>
            <a:ext cx="3581399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0" y="4762"/>
            <a:ext cx="1279525" cy="7948930"/>
            <a:chOff x="0" y="4762"/>
            <a:chExt cx="1279525" cy="7948930"/>
          </a:xfrm>
        </p:grpSpPr>
        <p:sp>
          <p:nvSpPr>
            <p:cNvPr id="6" name="object 6"/>
            <p:cNvSpPr/>
            <p:nvPr/>
          </p:nvSpPr>
          <p:spPr>
            <a:xfrm>
              <a:off x="3175" y="4762"/>
              <a:ext cx="1276349" cy="3952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000499"/>
              <a:ext cx="1276349" cy="3952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7008479" y="4762"/>
            <a:ext cx="1276349" cy="7904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8039099"/>
            <a:ext cx="1276349" cy="195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89674" y="2628899"/>
            <a:ext cx="5514959" cy="981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SURPLUS</a:t>
            </a:r>
          </a:p>
        </p:txBody>
      </p:sp>
      <p:sp>
        <p:nvSpPr>
          <p:cNvPr id="3" name="object 3"/>
          <p:cNvSpPr/>
          <p:nvPr/>
        </p:nvSpPr>
        <p:spPr>
          <a:xfrm>
            <a:off x="2074737" y="3936827"/>
            <a:ext cx="180975" cy="18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87983" y="2201843"/>
            <a:ext cx="12630785" cy="447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4055">
              <a:lnSpc>
                <a:spcPct val="100000"/>
              </a:lnSpc>
              <a:spcBef>
                <a:spcPts val="100"/>
              </a:spcBef>
            </a:pPr>
            <a:r>
              <a:rPr dirty="0" sz="4200" spc="395">
                <a:solidFill>
                  <a:srgbClr val="5BA698"/>
                </a:solidFill>
                <a:latin typeface="Times New Roman"/>
                <a:cs typeface="Times New Roman"/>
              </a:rPr>
              <a:t>Sustainability</a:t>
            </a:r>
            <a:r>
              <a:rPr dirty="0" sz="4200" spc="-5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4200" spc="555">
                <a:solidFill>
                  <a:srgbClr val="5BA698"/>
                </a:solidFill>
                <a:latin typeface="Times New Roman"/>
                <a:cs typeface="Times New Roman"/>
              </a:rPr>
              <a:t>and</a:t>
            </a:r>
            <a:r>
              <a:rPr dirty="0" sz="4200" spc="-5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4200" spc="480">
                <a:solidFill>
                  <a:srgbClr val="5BA698"/>
                </a:solidFill>
                <a:latin typeface="Times New Roman"/>
                <a:cs typeface="Times New Roman"/>
              </a:rPr>
              <a:t>continuation</a:t>
            </a:r>
            <a:r>
              <a:rPr dirty="0" sz="4200" spc="-5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4200" spc="365">
                <a:solidFill>
                  <a:srgbClr val="5BA698"/>
                </a:solidFill>
                <a:latin typeface="Times New Roman"/>
                <a:cs typeface="Times New Roman"/>
              </a:rPr>
              <a:t>of</a:t>
            </a:r>
            <a:r>
              <a:rPr dirty="0" sz="42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4200" spc="540">
                <a:solidFill>
                  <a:srgbClr val="5BA698"/>
                </a:solidFill>
                <a:latin typeface="Times New Roman"/>
                <a:cs typeface="Times New Roman"/>
              </a:rPr>
              <a:t>the</a:t>
            </a:r>
            <a:r>
              <a:rPr dirty="0" sz="4200" spc="-5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4200" spc="409">
                <a:solidFill>
                  <a:srgbClr val="5BA698"/>
                </a:solidFill>
                <a:latin typeface="Times New Roman"/>
                <a:cs typeface="Times New Roman"/>
              </a:rPr>
              <a:t>project</a:t>
            </a: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 marR="661670">
              <a:lnSpc>
                <a:spcPct val="116500"/>
              </a:lnSpc>
            </a:pPr>
            <a:r>
              <a:rPr dirty="0" sz="4400" spc="459">
                <a:solidFill>
                  <a:srgbClr val="E88B1B"/>
                </a:solidFill>
                <a:latin typeface="Times New Roman"/>
                <a:cs typeface="Times New Roman"/>
              </a:rPr>
              <a:t>Continuing </a:t>
            </a:r>
            <a:r>
              <a:rPr dirty="0" sz="4400" spc="585">
                <a:solidFill>
                  <a:srgbClr val="E88B1B"/>
                </a:solidFill>
                <a:latin typeface="Times New Roman"/>
                <a:cs typeface="Times New Roman"/>
              </a:rPr>
              <a:t>and </a:t>
            </a:r>
            <a:r>
              <a:rPr dirty="0" sz="4400" spc="484">
                <a:solidFill>
                  <a:srgbClr val="E88B1B"/>
                </a:solidFill>
                <a:latin typeface="Times New Roman"/>
                <a:cs typeface="Times New Roman"/>
              </a:rPr>
              <a:t>boosting </a:t>
            </a:r>
            <a:r>
              <a:rPr dirty="0" sz="4400" spc="565">
                <a:solidFill>
                  <a:srgbClr val="E88B1B"/>
                </a:solidFill>
                <a:latin typeface="Times New Roman"/>
                <a:cs typeface="Times New Roman"/>
              </a:rPr>
              <a:t>the </a:t>
            </a:r>
            <a:r>
              <a:rPr dirty="0" sz="4400" spc="440">
                <a:solidFill>
                  <a:srgbClr val="E88B1B"/>
                </a:solidFill>
                <a:latin typeface="Times New Roman"/>
                <a:cs typeface="Times New Roman"/>
              </a:rPr>
              <a:t>newly  </a:t>
            </a:r>
            <a:r>
              <a:rPr dirty="0" sz="4400" spc="434">
                <a:solidFill>
                  <a:srgbClr val="E88B1B"/>
                </a:solidFill>
                <a:latin typeface="Times New Roman"/>
                <a:cs typeface="Times New Roman"/>
              </a:rPr>
              <a:t>developed </a:t>
            </a:r>
            <a:r>
              <a:rPr dirty="0" sz="4400" spc="480">
                <a:solidFill>
                  <a:srgbClr val="E88B1B"/>
                </a:solidFill>
                <a:latin typeface="Times New Roman"/>
                <a:cs typeface="Times New Roman"/>
              </a:rPr>
              <a:t>Marketing </a:t>
            </a:r>
            <a:r>
              <a:rPr dirty="0" sz="4400" spc="440">
                <a:solidFill>
                  <a:srgbClr val="E88B1B"/>
                </a:solidFill>
                <a:latin typeface="Times New Roman"/>
                <a:cs typeface="Times New Roman"/>
              </a:rPr>
              <a:t>Strategies  </a:t>
            </a:r>
            <a:r>
              <a:rPr dirty="0" sz="4400" spc="490">
                <a:solidFill>
                  <a:srgbClr val="E88B1B"/>
                </a:solidFill>
                <a:latin typeface="Times New Roman"/>
                <a:cs typeface="Times New Roman"/>
              </a:rPr>
              <a:t>Introducing</a:t>
            </a:r>
            <a:r>
              <a:rPr dirty="0" sz="4400" spc="-65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565">
                <a:solidFill>
                  <a:srgbClr val="E88B1B"/>
                </a:solidFill>
                <a:latin typeface="Times New Roman"/>
                <a:cs typeface="Times New Roman"/>
              </a:rPr>
              <a:t>the</a:t>
            </a:r>
            <a:r>
              <a:rPr dirty="0" sz="4400" spc="-60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459">
                <a:solidFill>
                  <a:srgbClr val="E88B1B"/>
                </a:solidFill>
                <a:latin typeface="Times New Roman"/>
                <a:cs typeface="Times New Roman"/>
              </a:rPr>
              <a:t>culture</a:t>
            </a:r>
            <a:r>
              <a:rPr dirty="0" sz="4400" spc="-65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570">
                <a:solidFill>
                  <a:srgbClr val="E88B1B"/>
                </a:solidFill>
                <a:latin typeface="Times New Roman"/>
                <a:cs typeface="Times New Roman"/>
              </a:rPr>
              <a:t>through</a:t>
            </a:r>
            <a:r>
              <a:rPr dirty="0" sz="4400" spc="-60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565">
                <a:solidFill>
                  <a:srgbClr val="E88B1B"/>
                </a:solidFill>
                <a:latin typeface="Times New Roman"/>
                <a:cs typeface="Times New Roman"/>
              </a:rPr>
              <a:t>the</a:t>
            </a:r>
            <a:r>
              <a:rPr dirty="0" sz="4400" spc="-65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450">
                <a:solidFill>
                  <a:srgbClr val="E88B1B"/>
                </a:solidFill>
                <a:latin typeface="Times New Roman"/>
                <a:cs typeface="Times New Roman"/>
              </a:rPr>
              <a:t>people  </a:t>
            </a:r>
            <a:r>
              <a:rPr dirty="0" sz="4400" spc="555">
                <a:solidFill>
                  <a:srgbClr val="E88B1B"/>
                </a:solidFill>
                <a:latin typeface="Times New Roman"/>
                <a:cs typeface="Times New Roman"/>
              </a:rPr>
              <a:t>who</a:t>
            </a:r>
            <a:r>
              <a:rPr dirty="0" sz="4400" spc="-65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490">
                <a:solidFill>
                  <a:srgbClr val="E88B1B"/>
                </a:solidFill>
                <a:latin typeface="Times New Roman"/>
                <a:cs typeface="Times New Roman"/>
              </a:rPr>
              <a:t>work</a:t>
            </a:r>
            <a:r>
              <a:rPr dirty="0" sz="4400" spc="-60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475">
                <a:solidFill>
                  <a:srgbClr val="E88B1B"/>
                </a:solidFill>
                <a:latin typeface="Times New Roman"/>
                <a:cs typeface="Times New Roman"/>
              </a:rPr>
              <a:t>in</a:t>
            </a:r>
            <a:r>
              <a:rPr dirty="0" sz="4400" spc="-60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565">
                <a:solidFill>
                  <a:srgbClr val="E88B1B"/>
                </a:solidFill>
                <a:latin typeface="Times New Roman"/>
                <a:cs typeface="Times New Roman"/>
              </a:rPr>
              <a:t>the</a:t>
            </a:r>
            <a:r>
              <a:rPr dirty="0" sz="4400" spc="-60">
                <a:solidFill>
                  <a:srgbClr val="E88B1B"/>
                </a:solidFill>
                <a:latin typeface="Times New Roman"/>
                <a:cs typeface="Times New Roman"/>
              </a:rPr>
              <a:t> </a:t>
            </a:r>
            <a:r>
              <a:rPr dirty="0" sz="4400" spc="430">
                <a:solidFill>
                  <a:srgbClr val="E88B1B"/>
                </a:solidFill>
                <a:latin typeface="Times New Roman"/>
                <a:cs typeface="Times New Roman"/>
              </a:rPr>
              <a:t>project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4737" y="5498927"/>
            <a:ext cx="180975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762"/>
            <a:ext cx="1279525" cy="7904480"/>
            <a:chOff x="0" y="4762"/>
            <a:chExt cx="1279525" cy="7904480"/>
          </a:xfrm>
        </p:grpSpPr>
        <p:sp>
          <p:nvSpPr>
            <p:cNvPr id="4" name="object 4"/>
            <p:cNvSpPr/>
            <p:nvPr/>
          </p:nvSpPr>
          <p:spPr>
            <a:xfrm>
              <a:off x="3175" y="4762"/>
              <a:ext cx="1276349" cy="39528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56059"/>
              <a:ext cx="1229590" cy="3952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008479" y="4762"/>
            <a:ext cx="1276349" cy="7904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949914"/>
            <a:ext cx="1208809" cy="195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09631" y="4683282"/>
            <a:ext cx="3276599" cy="5603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37108" y="622971"/>
            <a:ext cx="1922130" cy="2305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21485" y="1155382"/>
            <a:ext cx="13645515" cy="414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16399"/>
              </a:lnSpc>
              <a:spcBef>
                <a:spcPts val="95"/>
              </a:spcBef>
              <a:tabLst>
                <a:tab pos="5840095" algn="l"/>
              </a:tabLst>
            </a:pPr>
            <a:r>
              <a:rPr dirty="0" sz="5800" spc="330" b="1">
                <a:solidFill>
                  <a:srgbClr val="66747E"/>
                </a:solidFill>
                <a:latin typeface="Times New Roman"/>
                <a:cs typeface="Times New Roman"/>
              </a:rPr>
              <a:t>And</a:t>
            </a:r>
            <a:r>
              <a:rPr dirty="0" sz="5800" spc="-70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525" b="1">
                <a:solidFill>
                  <a:srgbClr val="66747E"/>
                </a:solidFill>
                <a:latin typeface="Times New Roman"/>
                <a:cs typeface="Times New Roman"/>
              </a:rPr>
              <a:t>they</a:t>
            </a:r>
            <a:r>
              <a:rPr dirty="0" sz="5800" spc="-70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605" b="1">
                <a:solidFill>
                  <a:srgbClr val="66747E"/>
                </a:solidFill>
                <a:latin typeface="Times New Roman"/>
                <a:cs typeface="Times New Roman"/>
              </a:rPr>
              <a:t>made	</a:t>
            </a:r>
            <a:r>
              <a:rPr dirty="0" sz="5800" spc="705" b="1">
                <a:solidFill>
                  <a:srgbClr val="66747E"/>
                </a:solidFill>
                <a:latin typeface="Times New Roman"/>
                <a:cs typeface="Times New Roman"/>
              </a:rPr>
              <a:t>money </a:t>
            </a:r>
            <a:r>
              <a:rPr dirty="0" sz="5800" spc="440" b="1">
                <a:solidFill>
                  <a:srgbClr val="66747E"/>
                </a:solidFill>
                <a:latin typeface="Times New Roman"/>
                <a:cs typeface="Times New Roman"/>
              </a:rPr>
              <a:t>for </a:t>
            </a:r>
            <a:r>
              <a:rPr dirty="0" sz="5800" spc="380" b="1">
                <a:solidFill>
                  <a:srgbClr val="66747E"/>
                </a:solidFill>
                <a:latin typeface="Times New Roman"/>
                <a:cs typeface="Times New Roman"/>
              </a:rPr>
              <a:t>a </a:t>
            </a:r>
            <a:r>
              <a:rPr dirty="0" sz="5800" spc="645" b="1">
                <a:solidFill>
                  <a:srgbClr val="66747E"/>
                </a:solidFill>
                <a:latin typeface="Times New Roman"/>
                <a:cs typeface="Times New Roman"/>
              </a:rPr>
              <a:t>good  </a:t>
            </a:r>
            <a:r>
              <a:rPr dirty="0" sz="5800" spc="520" b="1">
                <a:solidFill>
                  <a:srgbClr val="66747E"/>
                </a:solidFill>
                <a:latin typeface="Times New Roman"/>
                <a:cs typeface="Times New Roman"/>
              </a:rPr>
              <a:t>cause, </a:t>
            </a:r>
            <a:r>
              <a:rPr dirty="0" sz="5800" spc="525" b="1">
                <a:solidFill>
                  <a:srgbClr val="66747E"/>
                </a:solidFill>
                <a:latin typeface="Times New Roman"/>
                <a:cs typeface="Times New Roman"/>
              </a:rPr>
              <a:t>gave </a:t>
            </a:r>
            <a:r>
              <a:rPr dirty="0" sz="5800" spc="520" b="1">
                <a:solidFill>
                  <a:srgbClr val="66747E"/>
                </a:solidFill>
                <a:latin typeface="Times New Roman"/>
                <a:cs typeface="Times New Roman"/>
              </a:rPr>
              <a:t>opportunities </a:t>
            </a:r>
            <a:r>
              <a:rPr dirty="0" sz="5800" spc="585" b="1">
                <a:solidFill>
                  <a:srgbClr val="66747E"/>
                </a:solidFill>
                <a:latin typeface="Times New Roman"/>
                <a:cs typeface="Times New Roman"/>
              </a:rPr>
              <a:t>to </a:t>
            </a:r>
            <a:r>
              <a:rPr dirty="0" sz="5800" spc="565" b="1">
                <a:solidFill>
                  <a:srgbClr val="66747E"/>
                </a:solidFill>
                <a:latin typeface="Times New Roman"/>
                <a:cs typeface="Times New Roman"/>
              </a:rPr>
              <a:t>the  </a:t>
            </a:r>
            <a:r>
              <a:rPr dirty="0" sz="5800" spc="540" b="1">
                <a:solidFill>
                  <a:srgbClr val="66747E"/>
                </a:solidFill>
                <a:latin typeface="Times New Roman"/>
                <a:cs typeface="Times New Roman"/>
              </a:rPr>
              <a:t>refugees</a:t>
            </a:r>
            <a:r>
              <a:rPr dirty="0" sz="5800" spc="-90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500" b="1">
                <a:solidFill>
                  <a:srgbClr val="66747E"/>
                </a:solidFill>
                <a:latin typeface="Times New Roman"/>
                <a:cs typeface="Times New Roman"/>
              </a:rPr>
              <a:t>and</a:t>
            </a:r>
            <a:r>
              <a:rPr dirty="0" sz="5800" spc="-90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455" b="1">
                <a:solidFill>
                  <a:srgbClr val="66747E"/>
                </a:solidFill>
                <a:latin typeface="Times New Roman"/>
                <a:cs typeface="Times New Roman"/>
              </a:rPr>
              <a:t>everybody</a:t>
            </a:r>
            <a:r>
              <a:rPr dirty="0" sz="5800" spc="-85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434" b="1">
                <a:solidFill>
                  <a:srgbClr val="66747E"/>
                </a:solidFill>
                <a:latin typeface="Times New Roman"/>
                <a:cs typeface="Times New Roman"/>
              </a:rPr>
              <a:t>lived</a:t>
            </a:r>
            <a:r>
              <a:rPr dirty="0" sz="5800" spc="-90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445" b="1">
                <a:solidFill>
                  <a:srgbClr val="66747E"/>
                </a:solidFill>
                <a:latin typeface="Times New Roman"/>
                <a:cs typeface="Times New Roman"/>
              </a:rPr>
              <a:t>happily  ever</a:t>
            </a:r>
            <a:r>
              <a:rPr dirty="0" sz="5800" spc="-85" b="1">
                <a:solidFill>
                  <a:srgbClr val="66747E"/>
                </a:solidFill>
                <a:latin typeface="Times New Roman"/>
                <a:cs typeface="Times New Roman"/>
              </a:rPr>
              <a:t> </a:t>
            </a:r>
            <a:r>
              <a:rPr dirty="0" sz="5800" spc="350" b="1">
                <a:solidFill>
                  <a:srgbClr val="66747E"/>
                </a:solidFill>
                <a:latin typeface="Times New Roman"/>
                <a:cs typeface="Times New Roman"/>
              </a:rPr>
              <a:t>after!</a:t>
            </a:r>
            <a:endParaRPr sz="5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1511" y="1505329"/>
            <a:ext cx="11503660" cy="21780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6700" spc="-140" b="1">
                <a:solidFill>
                  <a:srgbClr val="6A79B9"/>
                </a:solidFill>
                <a:latin typeface="Times New Roman"/>
                <a:cs typeface="Times New Roman"/>
              </a:rPr>
              <a:t>A </a:t>
            </a:r>
            <a:r>
              <a:rPr dirty="0" sz="6700" spc="185" b="1">
                <a:solidFill>
                  <a:srgbClr val="6A79B9"/>
                </a:solidFill>
                <a:latin typeface="Times New Roman"/>
                <a:cs typeface="Times New Roman"/>
              </a:rPr>
              <a:t>NEW </a:t>
            </a:r>
            <a:r>
              <a:rPr dirty="0" sz="6700" spc="80" b="1">
                <a:solidFill>
                  <a:srgbClr val="6A79B9"/>
                </a:solidFill>
                <a:latin typeface="Times New Roman"/>
                <a:cs typeface="Times New Roman"/>
              </a:rPr>
              <a:t>OPPORTUNITY</a:t>
            </a:r>
            <a:r>
              <a:rPr dirty="0" sz="6700" spc="-375" b="1">
                <a:solidFill>
                  <a:srgbClr val="6A79B9"/>
                </a:solidFill>
                <a:latin typeface="Times New Roman"/>
                <a:cs typeface="Times New Roman"/>
              </a:rPr>
              <a:t> </a:t>
            </a:r>
            <a:r>
              <a:rPr dirty="0" sz="6700" spc="-95" b="1">
                <a:solidFill>
                  <a:srgbClr val="6A79B9"/>
                </a:solidFill>
                <a:latin typeface="Times New Roman"/>
                <a:cs typeface="Times New Roman"/>
              </a:rPr>
              <a:t>FOR</a:t>
            </a:r>
            <a:endParaRPr sz="6700">
              <a:latin typeface="Times New Roman"/>
              <a:cs typeface="Times New Roman"/>
            </a:endParaRPr>
          </a:p>
          <a:p>
            <a:pPr algn="ctr" marL="201295">
              <a:lnSpc>
                <a:spcPct val="100000"/>
              </a:lnSpc>
              <a:spcBef>
                <a:spcPts val="434"/>
              </a:spcBef>
            </a:pPr>
            <a:r>
              <a:rPr dirty="0" sz="6700" spc="90" b="1">
                <a:solidFill>
                  <a:srgbClr val="6A79B9"/>
                </a:solidFill>
                <a:latin typeface="Times New Roman"/>
                <a:cs typeface="Times New Roman"/>
              </a:rPr>
              <a:t>THEATRE</a:t>
            </a:r>
            <a:endParaRPr sz="6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4872" y="4844173"/>
            <a:ext cx="5338445" cy="65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300" b="1">
                <a:solidFill>
                  <a:srgbClr val="6A79B9"/>
                </a:solidFill>
                <a:latin typeface="Times New Roman"/>
                <a:cs typeface="Times New Roman"/>
              </a:rPr>
              <a:t>Social </a:t>
            </a:r>
            <a:r>
              <a:rPr dirty="0" sz="4100" spc="409" b="1">
                <a:solidFill>
                  <a:srgbClr val="6A79B9"/>
                </a:solidFill>
                <a:latin typeface="Times New Roman"/>
                <a:cs typeface="Times New Roman"/>
              </a:rPr>
              <a:t>Business</a:t>
            </a:r>
            <a:r>
              <a:rPr dirty="0" sz="4100" spc="-475" b="1">
                <a:solidFill>
                  <a:srgbClr val="6A79B9"/>
                </a:solidFill>
                <a:latin typeface="Times New Roman"/>
                <a:cs typeface="Times New Roman"/>
              </a:rPr>
              <a:t> </a:t>
            </a:r>
            <a:r>
              <a:rPr dirty="0" sz="4100" spc="305" b="1">
                <a:solidFill>
                  <a:srgbClr val="6A79B9"/>
                </a:solidFill>
                <a:latin typeface="Times New Roman"/>
                <a:cs typeface="Times New Roman"/>
              </a:rPr>
              <a:t>Plan</a:t>
            </a:r>
            <a:endParaRPr sz="4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63"/>
            <a:ext cx="1279524" cy="7872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008479" y="4763"/>
            <a:ext cx="1276349" cy="7904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7962914"/>
            <a:ext cx="1276349" cy="195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67336" y="6488216"/>
            <a:ext cx="3752845" cy="3552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42805" y="1128938"/>
            <a:ext cx="8006080" cy="970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200" spc="-50">
                <a:solidFill>
                  <a:srgbClr val="6A79B9"/>
                </a:solidFill>
              </a:rPr>
              <a:t>ROOM </a:t>
            </a:r>
            <a:r>
              <a:rPr dirty="0" sz="6200" spc="-90">
                <a:solidFill>
                  <a:srgbClr val="6A79B9"/>
                </a:solidFill>
              </a:rPr>
              <a:t>FOR</a:t>
            </a:r>
            <a:r>
              <a:rPr dirty="0" sz="6200" spc="-170">
                <a:solidFill>
                  <a:srgbClr val="6A79B9"/>
                </a:solidFill>
              </a:rPr>
              <a:t> </a:t>
            </a:r>
            <a:r>
              <a:rPr dirty="0" sz="6200">
                <a:solidFill>
                  <a:srgbClr val="6A79B9"/>
                </a:solidFill>
              </a:rPr>
              <a:t>CHANGE</a:t>
            </a:r>
            <a:endParaRPr sz="6200"/>
          </a:p>
        </p:txBody>
      </p:sp>
      <p:sp>
        <p:nvSpPr>
          <p:cNvPr id="9" name="object 9"/>
          <p:cNvSpPr txBox="1"/>
          <p:nvPr/>
        </p:nvSpPr>
        <p:spPr>
          <a:xfrm>
            <a:off x="2780456" y="1819625"/>
            <a:ext cx="11549380" cy="4309745"/>
          </a:xfrm>
          <a:prstGeom prst="rect">
            <a:avLst/>
          </a:prstGeom>
        </p:spPr>
        <p:txBody>
          <a:bodyPr wrap="square" lIns="0" tIns="276860" rIns="0" bIns="0" rtlCol="0" vert="horz">
            <a:spAutoFit/>
          </a:bodyPr>
          <a:lstStyle/>
          <a:p>
            <a:pPr algn="ctr" marL="1177925">
              <a:lnSpc>
                <a:spcPct val="100000"/>
              </a:lnSpc>
              <a:spcBef>
                <a:spcPts val="2180"/>
              </a:spcBef>
            </a:pPr>
            <a:r>
              <a:rPr dirty="0" sz="4100" spc="305" b="1">
                <a:solidFill>
                  <a:srgbClr val="6A79B9"/>
                </a:solidFill>
                <a:latin typeface="Times New Roman"/>
                <a:cs typeface="Times New Roman"/>
              </a:rPr>
              <a:t>Plan</a:t>
            </a:r>
            <a:r>
              <a:rPr dirty="0" sz="4100" spc="-60" b="1">
                <a:solidFill>
                  <a:srgbClr val="6A79B9"/>
                </a:solidFill>
                <a:latin typeface="Times New Roman"/>
                <a:cs typeface="Times New Roman"/>
              </a:rPr>
              <a:t> </a:t>
            </a:r>
            <a:r>
              <a:rPr dirty="0" sz="4100" spc="409" b="1">
                <a:solidFill>
                  <a:srgbClr val="6A79B9"/>
                </a:solidFill>
                <a:latin typeface="Times New Roman"/>
                <a:cs typeface="Times New Roman"/>
              </a:rPr>
              <a:t>goals</a:t>
            </a: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5200" spc="470">
                <a:solidFill>
                  <a:srgbClr val="F5AC38"/>
                </a:solidFill>
                <a:latin typeface="Times New Roman"/>
                <a:cs typeface="Times New Roman"/>
              </a:rPr>
              <a:t>Refugee</a:t>
            </a:r>
            <a:r>
              <a:rPr dirty="0" sz="5200" spc="-7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505">
                <a:solidFill>
                  <a:srgbClr val="F5AC38"/>
                </a:solidFill>
                <a:latin typeface="Times New Roman"/>
                <a:cs typeface="Times New Roman"/>
              </a:rPr>
              <a:t>inclusion;</a:t>
            </a:r>
            <a:endParaRPr sz="5200">
              <a:latin typeface="Times New Roman"/>
              <a:cs typeface="Times New Roman"/>
            </a:endParaRPr>
          </a:p>
          <a:p>
            <a:pPr marL="12700" marR="5080">
              <a:lnSpc>
                <a:spcPct val="116599"/>
              </a:lnSpc>
              <a:spcBef>
                <a:spcPts val="3300"/>
              </a:spcBef>
            </a:pPr>
            <a:r>
              <a:rPr dirty="0" sz="5200" spc="470">
                <a:solidFill>
                  <a:srgbClr val="F5AC38"/>
                </a:solidFill>
                <a:latin typeface="Times New Roman"/>
                <a:cs typeface="Times New Roman"/>
              </a:rPr>
              <a:t>Refugee</a:t>
            </a:r>
            <a:r>
              <a:rPr dirty="0" sz="5200" spc="-8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570">
                <a:solidFill>
                  <a:srgbClr val="F5AC38"/>
                </a:solidFill>
                <a:latin typeface="Times New Roman"/>
                <a:cs typeface="Times New Roman"/>
              </a:rPr>
              <a:t>learning</a:t>
            </a:r>
            <a:r>
              <a:rPr dirty="0" sz="5200" spc="-7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585">
                <a:solidFill>
                  <a:srgbClr val="F5AC38"/>
                </a:solidFill>
                <a:latin typeface="Times New Roman"/>
                <a:cs typeface="Times New Roman"/>
              </a:rPr>
              <a:t>opportunities</a:t>
            </a:r>
            <a:r>
              <a:rPr dirty="0" sz="5200" spc="-8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690">
                <a:solidFill>
                  <a:srgbClr val="F5AC38"/>
                </a:solidFill>
                <a:latin typeface="Times New Roman"/>
                <a:cs typeface="Times New Roman"/>
              </a:rPr>
              <a:t>and  </a:t>
            </a:r>
            <a:r>
              <a:rPr dirty="0" sz="5200" spc="665">
                <a:solidFill>
                  <a:srgbClr val="F5AC38"/>
                </a:solidFill>
                <a:latin typeface="Times New Roman"/>
                <a:cs typeface="Times New Roman"/>
              </a:rPr>
              <a:t>employment</a:t>
            </a:r>
            <a:r>
              <a:rPr dirty="0" sz="5200" spc="-7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565">
                <a:solidFill>
                  <a:srgbClr val="F5AC38"/>
                </a:solidFill>
                <a:latin typeface="Times New Roman"/>
                <a:cs typeface="Times New Roman"/>
              </a:rPr>
              <a:t>in</a:t>
            </a:r>
            <a:r>
              <a:rPr dirty="0" sz="5200" spc="-7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665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5200" spc="-7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409">
                <a:solidFill>
                  <a:srgbClr val="F5AC38"/>
                </a:solidFill>
                <a:latin typeface="Times New Roman"/>
                <a:cs typeface="Times New Roman"/>
              </a:rPr>
              <a:t>field</a:t>
            </a:r>
            <a:r>
              <a:rPr dirty="0" sz="5200" spc="-7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450">
                <a:solidFill>
                  <a:srgbClr val="F5AC38"/>
                </a:solidFill>
                <a:latin typeface="Times New Roman"/>
                <a:cs typeface="Times New Roman"/>
              </a:rPr>
              <a:t>of</a:t>
            </a:r>
            <a:r>
              <a:rPr dirty="0" sz="5200" spc="-7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5200" spc="515">
                <a:solidFill>
                  <a:srgbClr val="F5AC38"/>
                </a:solidFill>
                <a:latin typeface="Times New Roman"/>
                <a:cs typeface="Times New Roman"/>
              </a:rPr>
              <a:t>arts.</a:t>
            </a:r>
            <a:endParaRPr sz="5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762"/>
            <a:ext cx="1279525" cy="7948930"/>
            <a:chOff x="0" y="4762"/>
            <a:chExt cx="1279525" cy="7948930"/>
          </a:xfrm>
        </p:grpSpPr>
        <p:sp>
          <p:nvSpPr>
            <p:cNvPr id="4" name="object 4"/>
            <p:cNvSpPr/>
            <p:nvPr/>
          </p:nvSpPr>
          <p:spPr>
            <a:xfrm>
              <a:off x="3175" y="4762"/>
              <a:ext cx="1276349" cy="39528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000499"/>
              <a:ext cx="1276349" cy="395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008479" y="4762"/>
            <a:ext cx="1276349" cy="7904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8039099"/>
            <a:ext cx="1276349" cy="195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3724" y="2564395"/>
            <a:ext cx="200025" cy="200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06290" y="2121164"/>
            <a:ext cx="13496290" cy="511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62654">
              <a:lnSpc>
                <a:spcPct val="115900"/>
              </a:lnSpc>
              <a:spcBef>
                <a:spcPts val="100"/>
              </a:spcBef>
            </a:pPr>
            <a:r>
              <a:rPr dirty="0" sz="4800" spc="455">
                <a:solidFill>
                  <a:srgbClr val="F5AC38"/>
                </a:solidFill>
                <a:latin typeface="Times New Roman"/>
                <a:cs typeface="Times New Roman"/>
              </a:rPr>
              <a:t>Refugees</a:t>
            </a:r>
            <a:r>
              <a:rPr dirty="0" sz="4800" spc="-8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from</a:t>
            </a:r>
            <a:r>
              <a:rPr dirty="0" sz="4800" spc="-8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4800" spc="-8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575">
                <a:solidFill>
                  <a:srgbClr val="F5AC38"/>
                </a:solidFill>
                <a:latin typeface="Times New Roman"/>
                <a:cs typeface="Times New Roman"/>
              </a:rPr>
              <a:t>Ioannina</a:t>
            </a:r>
            <a:r>
              <a:rPr dirty="0" sz="4800" spc="-8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500">
                <a:solidFill>
                  <a:srgbClr val="F5AC38"/>
                </a:solidFill>
                <a:latin typeface="Times New Roman"/>
                <a:cs typeface="Times New Roman"/>
              </a:rPr>
              <a:t>area;  </a:t>
            </a:r>
            <a:r>
              <a:rPr dirty="0" sz="4800" spc="280">
                <a:solidFill>
                  <a:srgbClr val="F5AC38"/>
                </a:solidFill>
                <a:latin typeface="Times New Roman"/>
                <a:cs typeface="Times New Roman"/>
              </a:rPr>
              <a:t>Age </a:t>
            </a:r>
            <a:r>
              <a:rPr dirty="0" sz="4800" spc="175">
                <a:solidFill>
                  <a:srgbClr val="F5AC38"/>
                </a:solidFill>
                <a:latin typeface="Times New Roman"/>
                <a:cs typeface="Times New Roman"/>
              </a:rPr>
              <a:t>18 </a:t>
            </a:r>
            <a:r>
              <a:rPr dirty="0" sz="4800" spc="640">
                <a:solidFill>
                  <a:srgbClr val="F5AC38"/>
                </a:solidFill>
                <a:latin typeface="Times New Roman"/>
                <a:cs typeface="Times New Roman"/>
              </a:rPr>
              <a:t>and</a:t>
            </a:r>
            <a:r>
              <a:rPr dirty="0" sz="4800" spc="-66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520">
                <a:solidFill>
                  <a:srgbClr val="F5AC38"/>
                </a:solidFill>
                <a:latin typeface="Times New Roman"/>
                <a:cs typeface="Times New Roman"/>
              </a:rPr>
              <a:t>up;</a:t>
            </a:r>
            <a:endParaRPr sz="4800">
              <a:latin typeface="Times New Roman"/>
              <a:cs typeface="Times New Roman"/>
            </a:endParaRPr>
          </a:p>
          <a:p>
            <a:pPr marL="12700" marR="5080">
              <a:lnSpc>
                <a:spcPct val="115900"/>
              </a:lnSpc>
              <a:tabLst>
                <a:tab pos="1778000" algn="l"/>
                <a:tab pos="5828665" algn="l"/>
                <a:tab pos="8486140" algn="l"/>
                <a:tab pos="9396730" algn="l"/>
                <a:tab pos="10877550" algn="l"/>
                <a:tab pos="12305665" algn="l"/>
              </a:tabLst>
            </a:pPr>
            <a:r>
              <a:rPr dirty="0" sz="4800" spc="265">
                <a:solidFill>
                  <a:srgbClr val="F5AC38"/>
                </a:solidFill>
                <a:latin typeface="Times New Roman"/>
                <a:cs typeface="Times New Roman"/>
              </a:rPr>
              <a:t>W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i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</a:t>
            </a:r>
            <a:r>
              <a:rPr dirty="0" sz="4800" spc="760">
                <a:solidFill>
                  <a:srgbClr val="F5AC38"/>
                </a:solidFill>
                <a:latin typeface="Times New Roman"/>
                <a:cs typeface="Times New Roman"/>
              </a:rPr>
              <a:t>h</a:t>
            </a:r>
            <a:r>
              <a:rPr dirty="0" sz="4800" spc="760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610">
                <a:solidFill>
                  <a:srgbClr val="F5AC38"/>
                </a:solidFill>
                <a:latin typeface="Times New Roman"/>
                <a:cs typeface="Times New Roman"/>
              </a:rPr>
              <a:t>p</a:t>
            </a:r>
            <a:r>
              <a:rPr dirty="0" sz="4800" spc="600">
                <a:solidFill>
                  <a:srgbClr val="F5AC38"/>
                </a:solidFill>
                <a:latin typeface="Times New Roman"/>
                <a:cs typeface="Times New Roman"/>
              </a:rPr>
              <a:t>r</a:t>
            </a:r>
            <a:r>
              <a:rPr dirty="0" sz="4800" spc="515">
                <a:solidFill>
                  <a:srgbClr val="F5AC38"/>
                </a:solidFill>
                <a:latin typeface="Times New Roman"/>
                <a:cs typeface="Times New Roman"/>
              </a:rPr>
              <a:t>o</a:t>
            </a:r>
            <a:r>
              <a:rPr dirty="0" sz="4800" spc="320">
                <a:solidFill>
                  <a:srgbClr val="F5AC38"/>
                </a:solidFill>
                <a:latin typeface="Times New Roman"/>
                <a:cs typeface="Times New Roman"/>
              </a:rPr>
              <a:t>f</a:t>
            </a:r>
            <a:r>
              <a:rPr dirty="0" sz="4800" spc="480">
                <a:solidFill>
                  <a:srgbClr val="F5AC38"/>
                </a:solidFill>
                <a:latin typeface="Times New Roman"/>
                <a:cs typeface="Times New Roman"/>
              </a:rPr>
              <a:t>e</a:t>
            </a:r>
            <a:r>
              <a:rPr dirty="0" sz="4800" spc="555">
                <a:solidFill>
                  <a:srgbClr val="F5AC38"/>
                </a:solidFill>
                <a:latin typeface="Times New Roman"/>
                <a:cs typeface="Times New Roman"/>
              </a:rPr>
              <a:t>ss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i</a:t>
            </a:r>
            <a:r>
              <a:rPr dirty="0" sz="4800" spc="515">
                <a:solidFill>
                  <a:srgbClr val="F5AC38"/>
                </a:solidFill>
                <a:latin typeface="Times New Roman"/>
                <a:cs typeface="Times New Roman"/>
              </a:rPr>
              <a:t>o</a:t>
            </a:r>
            <a:r>
              <a:rPr dirty="0" sz="4800" spc="785">
                <a:solidFill>
                  <a:srgbClr val="F5AC38"/>
                </a:solidFill>
                <a:latin typeface="Times New Roman"/>
                <a:cs typeface="Times New Roman"/>
              </a:rPr>
              <a:t>n</a:t>
            </a:r>
            <a:r>
              <a:rPr dirty="0" sz="4800" spc="560">
                <a:solidFill>
                  <a:srgbClr val="F5AC38"/>
                </a:solidFill>
                <a:latin typeface="Times New Roman"/>
                <a:cs typeface="Times New Roman"/>
              </a:rPr>
              <a:t>a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l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i</a:t>
            </a:r>
            <a:r>
              <a:rPr dirty="0" sz="4800" spc="785">
                <a:solidFill>
                  <a:srgbClr val="F5AC38"/>
                </a:solidFill>
                <a:latin typeface="Times New Roman"/>
                <a:cs typeface="Times New Roman"/>
              </a:rPr>
              <a:t>n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</a:t>
            </a:r>
            <a:r>
              <a:rPr dirty="0" sz="4800" spc="480">
                <a:solidFill>
                  <a:srgbClr val="F5AC38"/>
                </a:solidFill>
                <a:latin typeface="Times New Roman"/>
                <a:cs typeface="Times New Roman"/>
              </a:rPr>
              <a:t>e</a:t>
            </a:r>
            <a:r>
              <a:rPr dirty="0" sz="4800" spc="600">
                <a:solidFill>
                  <a:srgbClr val="F5AC38"/>
                </a:solidFill>
                <a:latin typeface="Times New Roman"/>
                <a:cs typeface="Times New Roman"/>
              </a:rPr>
              <a:t>r</a:t>
            </a:r>
            <a:r>
              <a:rPr dirty="0" sz="4800" spc="480">
                <a:solidFill>
                  <a:srgbClr val="F5AC38"/>
                </a:solidFill>
                <a:latin typeface="Times New Roman"/>
                <a:cs typeface="Times New Roman"/>
              </a:rPr>
              <a:t>e</a:t>
            </a:r>
            <a:r>
              <a:rPr dirty="0" sz="4800" spc="555">
                <a:solidFill>
                  <a:srgbClr val="F5AC38"/>
                </a:solidFill>
                <a:latin typeface="Times New Roman"/>
                <a:cs typeface="Times New Roman"/>
              </a:rPr>
              <a:t>s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260">
                <a:solidFill>
                  <a:srgbClr val="F5AC38"/>
                </a:solidFill>
                <a:latin typeface="Times New Roman"/>
                <a:cs typeface="Times New Roman"/>
              </a:rPr>
              <a:t>i</a:t>
            </a:r>
            <a:r>
              <a:rPr dirty="0" sz="4800" spc="785">
                <a:solidFill>
                  <a:srgbClr val="F5AC38"/>
                </a:solidFill>
                <a:latin typeface="Times New Roman"/>
                <a:cs typeface="Times New Roman"/>
              </a:rPr>
              <a:t>n</a:t>
            </a:r>
            <a:r>
              <a:rPr dirty="0" sz="4800" spc="785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560">
                <a:solidFill>
                  <a:srgbClr val="F5AC38"/>
                </a:solidFill>
                <a:latin typeface="Times New Roman"/>
                <a:cs typeface="Times New Roman"/>
              </a:rPr>
              <a:t>a</a:t>
            </a:r>
            <a:r>
              <a:rPr dirty="0" sz="4800" spc="600">
                <a:solidFill>
                  <a:srgbClr val="F5AC38"/>
                </a:solidFill>
                <a:latin typeface="Times New Roman"/>
                <a:cs typeface="Times New Roman"/>
              </a:rPr>
              <a:t>r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</a:t>
            </a:r>
            <a:r>
              <a:rPr dirty="0" sz="4800" spc="555">
                <a:solidFill>
                  <a:srgbClr val="F5AC38"/>
                </a:solidFill>
                <a:latin typeface="Times New Roman"/>
                <a:cs typeface="Times New Roman"/>
              </a:rPr>
              <a:t>s</a:t>
            </a:r>
            <a:r>
              <a:rPr dirty="0" sz="4800" spc="555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560">
                <a:solidFill>
                  <a:srgbClr val="F5AC38"/>
                </a:solidFill>
                <a:latin typeface="Times New Roman"/>
                <a:cs typeface="Times New Roman"/>
              </a:rPr>
              <a:t>a</a:t>
            </a:r>
            <a:r>
              <a:rPr dirty="0" sz="4800" spc="785">
                <a:solidFill>
                  <a:srgbClr val="F5AC38"/>
                </a:solidFill>
                <a:latin typeface="Times New Roman"/>
                <a:cs typeface="Times New Roman"/>
              </a:rPr>
              <a:t>n</a:t>
            </a:r>
            <a:r>
              <a:rPr dirty="0" sz="4800" spc="580">
                <a:solidFill>
                  <a:srgbClr val="F5AC38"/>
                </a:solidFill>
                <a:latin typeface="Times New Roman"/>
                <a:cs typeface="Times New Roman"/>
              </a:rPr>
              <a:t>d</a:t>
            </a:r>
            <a:r>
              <a:rPr dirty="0" sz="4800" spc="580">
                <a:solidFill>
                  <a:srgbClr val="F5AC38"/>
                </a:solidFill>
                <a:latin typeface="Times New Roman"/>
                <a:cs typeface="Times New Roman"/>
              </a:rPr>
              <a:t>	</a:t>
            </a:r>
            <a:r>
              <a:rPr dirty="0" sz="4800" spc="560">
                <a:solidFill>
                  <a:srgbClr val="F5AC38"/>
                </a:solidFill>
                <a:latin typeface="Times New Roman"/>
                <a:cs typeface="Times New Roman"/>
              </a:rPr>
              <a:t>a</a:t>
            </a:r>
            <a:r>
              <a:rPr dirty="0" sz="4800" spc="600">
                <a:solidFill>
                  <a:srgbClr val="F5AC38"/>
                </a:solidFill>
                <a:latin typeface="Times New Roman"/>
                <a:cs typeface="Times New Roman"/>
              </a:rPr>
              <a:t>r</a:t>
            </a:r>
            <a:r>
              <a:rPr dirty="0" sz="4800" spc="620">
                <a:solidFill>
                  <a:srgbClr val="F5AC38"/>
                </a:solidFill>
                <a:latin typeface="Times New Roman"/>
                <a:cs typeface="Times New Roman"/>
              </a:rPr>
              <a:t>t</a:t>
            </a:r>
            <a:r>
              <a:rPr dirty="0" sz="4800" spc="420">
                <a:solidFill>
                  <a:srgbClr val="F5AC38"/>
                </a:solidFill>
                <a:latin typeface="Times New Roman"/>
                <a:cs typeface="Times New Roman"/>
              </a:rPr>
              <a:t>s  </a:t>
            </a:r>
            <a:r>
              <a:rPr dirty="0" sz="4800" spc="565">
                <a:solidFill>
                  <a:srgbClr val="F5AC38"/>
                </a:solidFill>
                <a:latin typeface="Times New Roman"/>
                <a:cs typeface="Times New Roman"/>
              </a:rPr>
              <a:t>marketing;</a:t>
            </a:r>
            <a:endParaRPr sz="4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800" spc="475">
                <a:solidFill>
                  <a:srgbClr val="F5AC38"/>
                </a:solidFill>
                <a:latin typeface="Times New Roman"/>
                <a:cs typeface="Times New Roman"/>
              </a:rPr>
              <a:t>Experienced</a:t>
            </a:r>
            <a:r>
              <a:rPr dirty="0" sz="4800" spc="-6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540">
                <a:solidFill>
                  <a:srgbClr val="F5AC38"/>
                </a:solidFill>
                <a:latin typeface="Times New Roman"/>
                <a:cs typeface="Times New Roman"/>
              </a:rPr>
              <a:t>educators</a:t>
            </a:r>
            <a:r>
              <a:rPr dirty="0" sz="4800" spc="-6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640">
                <a:solidFill>
                  <a:srgbClr val="F5AC38"/>
                </a:solidFill>
                <a:latin typeface="Times New Roman"/>
                <a:cs typeface="Times New Roman"/>
              </a:rPr>
              <a:t>and</a:t>
            </a:r>
            <a:r>
              <a:rPr dirty="0" sz="4800" spc="-6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4800" spc="470">
                <a:solidFill>
                  <a:srgbClr val="F5AC38"/>
                </a:solidFill>
                <a:latin typeface="Times New Roman"/>
                <a:cs typeface="Times New Roman"/>
              </a:rPr>
              <a:t>practicioners.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3724" y="3412120"/>
            <a:ext cx="200025" cy="200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63724" y="4259845"/>
            <a:ext cx="200025" cy="200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63724" y="6803019"/>
            <a:ext cx="200025" cy="200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7150155" y="7477408"/>
            <a:ext cx="4059554" cy="2809875"/>
            <a:chOff x="7150155" y="7477408"/>
            <a:chExt cx="4059554" cy="2809875"/>
          </a:xfrm>
        </p:grpSpPr>
        <p:sp>
          <p:nvSpPr>
            <p:cNvPr id="15" name="object 15"/>
            <p:cNvSpPr/>
            <p:nvPr/>
          </p:nvSpPr>
          <p:spPr>
            <a:xfrm>
              <a:off x="8129730" y="7881990"/>
              <a:ext cx="86337" cy="1807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72456" y="9291460"/>
              <a:ext cx="984250" cy="995680"/>
            </a:xfrm>
            <a:custGeom>
              <a:avLst/>
              <a:gdLst/>
              <a:ahLst/>
              <a:cxnLst/>
              <a:rect l="l" t="t" r="r" b="b"/>
              <a:pathLst>
                <a:path w="984250" h="995679">
                  <a:moveTo>
                    <a:pt x="511168" y="995529"/>
                  </a:moveTo>
                  <a:lnTo>
                    <a:pt x="0" y="995529"/>
                  </a:lnTo>
                  <a:lnTo>
                    <a:pt x="65038" y="91978"/>
                  </a:lnTo>
                  <a:lnTo>
                    <a:pt x="446714" y="45401"/>
                  </a:lnTo>
                  <a:lnTo>
                    <a:pt x="922447" y="0"/>
                  </a:lnTo>
                  <a:lnTo>
                    <a:pt x="926703" y="15242"/>
                  </a:lnTo>
                  <a:lnTo>
                    <a:pt x="937263" y="84410"/>
                  </a:lnTo>
                  <a:lnTo>
                    <a:pt x="950815" y="242666"/>
                  </a:lnTo>
                  <a:lnTo>
                    <a:pt x="964048" y="525172"/>
                  </a:lnTo>
                  <a:lnTo>
                    <a:pt x="965804" y="565227"/>
                  </a:lnTo>
                  <a:lnTo>
                    <a:pt x="968402" y="611403"/>
                  </a:lnTo>
                  <a:lnTo>
                    <a:pt x="971526" y="662591"/>
                  </a:lnTo>
                  <a:lnTo>
                    <a:pt x="974862" y="717678"/>
                  </a:lnTo>
                  <a:lnTo>
                    <a:pt x="978094" y="775555"/>
                  </a:lnTo>
                  <a:lnTo>
                    <a:pt x="980908" y="835109"/>
                  </a:lnTo>
                  <a:lnTo>
                    <a:pt x="981180" y="842980"/>
                  </a:lnTo>
                  <a:lnTo>
                    <a:pt x="528540" y="842980"/>
                  </a:lnTo>
                  <a:lnTo>
                    <a:pt x="511168" y="995529"/>
                  </a:lnTo>
                  <a:close/>
                </a:path>
                <a:path w="984250" h="995679">
                  <a:moveTo>
                    <a:pt x="983905" y="995529"/>
                  </a:moveTo>
                  <a:lnTo>
                    <a:pt x="531224" y="995529"/>
                  </a:lnTo>
                  <a:lnTo>
                    <a:pt x="528540" y="842980"/>
                  </a:lnTo>
                  <a:lnTo>
                    <a:pt x="981180" y="842980"/>
                  </a:lnTo>
                  <a:lnTo>
                    <a:pt x="982987" y="895230"/>
                  </a:lnTo>
                  <a:lnTo>
                    <a:pt x="984016" y="954807"/>
                  </a:lnTo>
                  <a:lnTo>
                    <a:pt x="983905" y="995529"/>
                  </a:lnTo>
                  <a:close/>
                </a:path>
              </a:pathLst>
            </a:custGeom>
            <a:solidFill>
              <a:srgbClr val="6F78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97069" y="10043279"/>
              <a:ext cx="210506" cy="946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27004" y="10127638"/>
              <a:ext cx="1983105" cy="107314"/>
            </a:xfrm>
            <a:custGeom>
              <a:avLst/>
              <a:gdLst/>
              <a:ahLst/>
              <a:cxnLst/>
              <a:rect l="l" t="t" r="r" b="b"/>
              <a:pathLst>
                <a:path w="1983104" h="107315">
                  <a:moveTo>
                    <a:pt x="1982627" y="107152"/>
                  </a:moveTo>
                  <a:lnTo>
                    <a:pt x="0" y="107152"/>
                  </a:lnTo>
                  <a:lnTo>
                    <a:pt x="0" y="0"/>
                  </a:lnTo>
                  <a:lnTo>
                    <a:pt x="1982627" y="0"/>
                  </a:lnTo>
                  <a:lnTo>
                    <a:pt x="1982627" y="107152"/>
                  </a:lnTo>
                  <a:close/>
                </a:path>
              </a:pathLst>
            </a:custGeom>
            <a:solidFill>
              <a:srgbClr val="000000">
                <a:alpha val="266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50155" y="7477408"/>
              <a:ext cx="4011189" cy="27026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356884" y="1123822"/>
            <a:ext cx="6034405" cy="95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100" spc="125">
                <a:solidFill>
                  <a:srgbClr val="6A79B9"/>
                </a:solidFill>
              </a:rPr>
              <a:t>PARTICIPANTS</a:t>
            </a:r>
            <a:endParaRPr sz="6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8820" y="8618646"/>
            <a:ext cx="2971799" cy="14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4765"/>
            <a:ext cx="1279525" cy="7904480"/>
            <a:chOff x="0" y="4765"/>
            <a:chExt cx="1279525" cy="7904480"/>
          </a:xfrm>
        </p:grpSpPr>
        <p:sp>
          <p:nvSpPr>
            <p:cNvPr id="4" name="object 4"/>
            <p:cNvSpPr/>
            <p:nvPr/>
          </p:nvSpPr>
          <p:spPr>
            <a:xfrm>
              <a:off x="3175" y="4765"/>
              <a:ext cx="1276349" cy="39528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56059"/>
              <a:ext cx="1229590" cy="3952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7008479" y="4765"/>
            <a:ext cx="1276349" cy="7904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949914"/>
            <a:ext cx="1208809" cy="1952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980774" y="7960308"/>
            <a:ext cx="1276349" cy="1952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638779" y="3171251"/>
            <a:ext cx="484505" cy="779780"/>
            <a:chOff x="2638779" y="3171251"/>
            <a:chExt cx="484505" cy="779780"/>
          </a:xfrm>
        </p:grpSpPr>
        <p:sp>
          <p:nvSpPr>
            <p:cNvPr id="10" name="object 10"/>
            <p:cNvSpPr/>
            <p:nvPr/>
          </p:nvSpPr>
          <p:spPr>
            <a:xfrm>
              <a:off x="2647065" y="3179537"/>
              <a:ext cx="467995" cy="763270"/>
            </a:xfrm>
            <a:custGeom>
              <a:avLst/>
              <a:gdLst/>
              <a:ahLst/>
              <a:cxnLst/>
              <a:rect l="l" t="t" r="r" b="b"/>
              <a:pathLst>
                <a:path w="467994" h="763270">
                  <a:moveTo>
                    <a:pt x="234430" y="762676"/>
                  </a:moveTo>
                  <a:lnTo>
                    <a:pt x="222502" y="712895"/>
                  </a:lnTo>
                  <a:lnTo>
                    <a:pt x="207727" y="666127"/>
                  </a:lnTo>
                  <a:lnTo>
                    <a:pt x="190428" y="621931"/>
                  </a:lnTo>
                  <a:lnTo>
                    <a:pt x="170933" y="579869"/>
                  </a:lnTo>
                  <a:lnTo>
                    <a:pt x="149564" y="539500"/>
                  </a:lnTo>
                  <a:lnTo>
                    <a:pt x="128273" y="503332"/>
                  </a:lnTo>
                  <a:lnTo>
                    <a:pt x="105981" y="468010"/>
                  </a:lnTo>
                  <a:lnTo>
                    <a:pt x="83320" y="432966"/>
                  </a:lnTo>
                  <a:lnTo>
                    <a:pt x="60796" y="397426"/>
                  </a:lnTo>
                  <a:lnTo>
                    <a:pt x="53770" y="385576"/>
                  </a:lnTo>
                  <a:lnTo>
                    <a:pt x="46834" y="373156"/>
                  </a:lnTo>
                  <a:lnTo>
                    <a:pt x="40122" y="360902"/>
                  </a:lnTo>
                  <a:lnTo>
                    <a:pt x="33190" y="348509"/>
                  </a:lnTo>
                  <a:lnTo>
                    <a:pt x="19908" y="322719"/>
                  </a:lnTo>
                  <a:lnTo>
                    <a:pt x="9155" y="294387"/>
                  </a:lnTo>
                  <a:lnTo>
                    <a:pt x="2122" y="262942"/>
                  </a:lnTo>
                  <a:lnTo>
                    <a:pt x="0" y="227813"/>
                  </a:lnTo>
                  <a:lnTo>
                    <a:pt x="3032" y="193261"/>
                  </a:lnTo>
                  <a:lnTo>
                    <a:pt x="21105" y="133996"/>
                  </a:lnTo>
                  <a:lnTo>
                    <a:pt x="63696" y="71755"/>
                  </a:lnTo>
                  <a:lnTo>
                    <a:pt x="100544" y="40301"/>
                  </a:lnTo>
                  <a:lnTo>
                    <a:pt x="145097" y="16530"/>
                  </a:lnTo>
                  <a:lnTo>
                    <a:pt x="197040" y="2519"/>
                  </a:lnTo>
                  <a:lnTo>
                    <a:pt x="241537" y="0"/>
                  </a:lnTo>
                  <a:lnTo>
                    <a:pt x="283422" y="5206"/>
                  </a:lnTo>
                  <a:lnTo>
                    <a:pt x="321504" y="16586"/>
                  </a:lnTo>
                  <a:lnTo>
                    <a:pt x="377884" y="48318"/>
                  </a:lnTo>
                  <a:lnTo>
                    <a:pt x="416624" y="86397"/>
                  </a:lnTo>
                  <a:lnTo>
                    <a:pt x="446186" y="133453"/>
                  </a:lnTo>
                  <a:lnTo>
                    <a:pt x="464437" y="192209"/>
                  </a:lnTo>
                  <a:lnTo>
                    <a:pt x="467602" y="226965"/>
                  </a:lnTo>
                  <a:lnTo>
                    <a:pt x="467220" y="245445"/>
                  </a:lnTo>
                  <a:lnTo>
                    <a:pt x="458360" y="294723"/>
                  </a:lnTo>
                  <a:lnTo>
                    <a:pt x="441208" y="335132"/>
                  </a:lnTo>
                  <a:lnTo>
                    <a:pt x="421841" y="373295"/>
                  </a:lnTo>
                  <a:lnTo>
                    <a:pt x="392972" y="421163"/>
                  </a:lnTo>
                  <a:lnTo>
                    <a:pt x="377695" y="444637"/>
                  </a:lnTo>
                  <a:lnTo>
                    <a:pt x="351876" y="484734"/>
                  </a:lnTo>
                  <a:lnTo>
                    <a:pt x="327012" y="525639"/>
                  </a:lnTo>
                  <a:lnTo>
                    <a:pt x="303601" y="567935"/>
                  </a:lnTo>
                  <a:lnTo>
                    <a:pt x="282140" y="612204"/>
                  </a:lnTo>
                  <a:lnTo>
                    <a:pt x="263126" y="659029"/>
                  </a:lnTo>
                  <a:lnTo>
                    <a:pt x="247057" y="708992"/>
                  </a:lnTo>
                  <a:lnTo>
                    <a:pt x="234430" y="7626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47065" y="3179537"/>
              <a:ext cx="467995" cy="763270"/>
            </a:xfrm>
            <a:custGeom>
              <a:avLst/>
              <a:gdLst/>
              <a:ahLst/>
              <a:cxnLst/>
              <a:rect l="l" t="t" r="r" b="b"/>
              <a:pathLst>
                <a:path w="467994" h="763270">
                  <a:moveTo>
                    <a:pt x="234430" y="762676"/>
                  </a:moveTo>
                  <a:lnTo>
                    <a:pt x="222502" y="712895"/>
                  </a:lnTo>
                  <a:lnTo>
                    <a:pt x="207727" y="666127"/>
                  </a:lnTo>
                  <a:lnTo>
                    <a:pt x="190428" y="621931"/>
                  </a:lnTo>
                  <a:lnTo>
                    <a:pt x="170933" y="579869"/>
                  </a:lnTo>
                  <a:lnTo>
                    <a:pt x="149564" y="539500"/>
                  </a:lnTo>
                  <a:lnTo>
                    <a:pt x="128273" y="503332"/>
                  </a:lnTo>
                  <a:lnTo>
                    <a:pt x="105981" y="468010"/>
                  </a:lnTo>
                  <a:lnTo>
                    <a:pt x="83320" y="432966"/>
                  </a:lnTo>
                  <a:lnTo>
                    <a:pt x="60918" y="397632"/>
                  </a:lnTo>
                  <a:lnTo>
                    <a:pt x="53770" y="385576"/>
                  </a:lnTo>
                  <a:lnTo>
                    <a:pt x="46910" y="373295"/>
                  </a:lnTo>
                  <a:lnTo>
                    <a:pt x="40122" y="360902"/>
                  </a:lnTo>
                  <a:lnTo>
                    <a:pt x="33190" y="348509"/>
                  </a:lnTo>
                  <a:lnTo>
                    <a:pt x="19908" y="322719"/>
                  </a:lnTo>
                  <a:lnTo>
                    <a:pt x="9155" y="294387"/>
                  </a:lnTo>
                  <a:lnTo>
                    <a:pt x="2122" y="262942"/>
                  </a:lnTo>
                  <a:lnTo>
                    <a:pt x="0" y="227813"/>
                  </a:lnTo>
                  <a:lnTo>
                    <a:pt x="3032" y="193261"/>
                  </a:lnTo>
                  <a:lnTo>
                    <a:pt x="21105" y="133996"/>
                  </a:lnTo>
                  <a:lnTo>
                    <a:pt x="63696" y="71755"/>
                  </a:lnTo>
                  <a:lnTo>
                    <a:pt x="100544" y="40301"/>
                  </a:lnTo>
                  <a:lnTo>
                    <a:pt x="145097" y="16530"/>
                  </a:lnTo>
                  <a:lnTo>
                    <a:pt x="197040" y="2519"/>
                  </a:lnTo>
                  <a:lnTo>
                    <a:pt x="241537" y="0"/>
                  </a:lnTo>
                  <a:lnTo>
                    <a:pt x="283422" y="5206"/>
                  </a:lnTo>
                  <a:lnTo>
                    <a:pt x="321504" y="16586"/>
                  </a:lnTo>
                  <a:lnTo>
                    <a:pt x="377884" y="48318"/>
                  </a:lnTo>
                  <a:lnTo>
                    <a:pt x="416624" y="86397"/>
                  </a:lnTo>
                  <a:lnTo>
                    <a:pt x="446186" y="133453"/>
                  </a:lnTo>
                  <a:lnTo>
                    <a:pt x="464437" y="192209"/>
                  </a:lnTo>
                  <a:lnTo>
                    <a:pt x="467602" y="226965"/>
                  </a:lnTo>
                  <a:lnTo>
                    <a:pt x="467220" y="245445"/>
                  </a:lnTo>
                  <a:lnTo>
                    <a:pt x="458360" y="294723"/>
                  </a:lnTo>
                  <a:lnTo>
                    <a:pt x="441208" y="335132"/>
                  </a:lnTo>
                  <a:lnTo>
                    <a:pt x="421921" y="373156"/>
                  </a:lnTo>
                  <a:lnTo>
                    <a:pt x="392972" y="421163"/>
                  </a:lnTo>
                  <a:lnTo>
                    <a:pt x="377695" y="444637"/>
                  </a:lnTo>
                  <a:lnTo>
                    <a:pt x="351876" y="484734"/>
                  </a:lnTo>
                  <a:lnTo>
                    <a:pt x="327012" y="525639"/>
                  </a:lnTo>
                  <a:lnTo>
                    <a:pt x="303601" y="567935"/>
                  </a:lnTo>
                  <a:lnTo>
                    <a:pt x="282140" y="612204"/>
                  </a:lnTo>
                  <a:lnTo>
                    <a:pt x="263126" y="659029"/>
                  </a:lnTo>
                  <a:lnTo>
                    <a:pt x="247057" y="708992"/>
                  </a:lnTo>
                  <a:lnTo>
                    <a:pt x="234430" y="762676"/>
                  </a:lnTo>
                  <a:close/>
                </a:path>
              </a:pathLst>
            </a:custGeom>
            <a:ln w="16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00773" y="3310271"/>
              <a:ext cx="163858" cy="1651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2476801" y="7806201"/>
            <a:ext cx="809625" cy="292735"/>
          </a:xfrm>
          <a:custGeom>
            <a:avLst/>
            <a:gdLst/>
            <a:ahLst/>
            <a:cxnLst/>
            <a:rect l="l" t="t" r="r" b="b"/>
            <a:pathLst>
              <a:path w="809625" h="292734">
                <a:moveTo>
                  <a:pt x="809624" y="292364"/>
                </a:moveTo>
                <a:lnTo>
                  <a:pt x="0" y="292364"/>
                </a:lnTo>
                <a:lnTo>
                  <a:pt x="0" y="44979"/>
                </a:lnTo>
                <a:lnTo>
                  <a:pt x="3536" y="27476"/>
                </a:lnTo>
                <a:lnTo>
                  <a:pt x="13178" y="13178"/>
                </a:lnTo>
                <a:lnTo>
                  <a:pt x="27476" y="3536"/>
                </a:lnTo>
                <a:lnTo>
                  <a:pt x="44979" y="0"/>
                </a:lnTo>
                <a:lnTo>
                  <a:pt x="118677" y="0"/>
                </a:lnTo>
                <a:lnTo>
                  <a:pt x="114809" y="6634"/>
                </a:lnTo>
                <a:lnTo>
                  <a:pt x="112447" y="14258"/>
                </a:lnTo>
                <a:lnTo>
                  <a:pt x="112447" y="22489"/>
                </a:lnTo>
                <a:lnTo>
                  <a:pt x="115984" y="39992"/>
                </a:lnTo>
                <a:lnTo>
                  <a:pt x="125626" y="54289"/>
                </a:lnTo>
                <a:lnTo>
                  <a:pt x="139924" y="63932"/>
                </a:lnTo>
                <a:lnTo>
                  <a:pt x="157427" y="67468"/>
                </a:lnTo>
                <a:lnTo>
                  <a:pt x="174929" y="63932"/>
                </a:lnTo>
                <a:lnTo>
                  <a:pt x="189227" y="54289"/>
                </a:lnTo>
                <a:lnTo>
                  <a:pt x="198869" y="39992"/>
                </a:lnTo>
                <a:lnTo>
                  <a:pt x="202406" y="22489"/>
                </a:lnTo>
                <a:lnTo>
                  <a:pt x="202406" y="14258"/>
                </a:lnTo>
                <a:lnTo>
                  <a:pt x="200044" y="6634"/>
                </a:lnTo>
                <a:lnTo>
                  <a:pt x="196176" y="0"/>
                </a:lnTo>
                <a:lnTo>
                  <a:pt x="613448" y="0"/>
                </a:lnTo>
                <a:lnTo>
                  <a:pt x="609579" y="6634"/>
                </a:lnTo>
                <a:lnTo>
                  <a:pt x="607218" y="14258"/>
                </a:lnTo>
                <a:lnTo>
                  <a:pt x="607218" y="22489"/>
                </a:lnTo>
                <a:lnTo>
                  <a:pt x="610755" y="39992"/>
                </a:lnTo>
                <a:lnTo>
                  <a:pt x="620397" y="54289"/>
                </a:lnTo>
                <a:lnTo>
                  <a:pt x="634695" y="63932"/>
                </a:lnTo>
                <a:lnTo>
                  <a:pt x="652197" y="67468"/>
                </a:lnTo>
                <a:lnTo>
                  <a:pt x="669700" y="63932"/>
                </a:lnTo>
                <a:lnTo>
                  <a:pt x="683997" y="54289"/>
                </a:lnTo>
                <a:lnTo>
                  <a:pt x="693640" y="39992"/>
                </a:lnTo>
                <a:lnTo>
                  <a:pt x="697176" y="22489"/>
                </a:lnTo>
                <a:lnTo>
                  <a:pt x="697176" y="14258"/>
                </a:lnTo>
                <a:lnTo>
                  <a:pt x="694815" y="6634"/>
                </a:lnTo>
                <a:lnTo>
                  <a:pt x="690947" y="0"/>
                </a:lnTo>
                <a:lnTo>
                  <a:pt x="764645" y="0"/>
                </a:lnTo>
                <a:lnTo>
                  <a:pt x="782148" y="3536"/>
                </a:lnTo>
                <a:lnTo>
                  <a:pt x="796445" y="13178"/>
                </a:lnTo>
                <a:lnTo>
                  <a:pt x="806088" y="27476"/>
                </a:lnTo>
                <a:lnTo>
                  <a:pt x="809624" y="44979"/>
                </a:lnTo>
                <a:lnTo>
                  <a:pt x="809624" y="292364"/>
                </a:lnTo>
                <a:close/>
              </a:path>
            </a:pathLst>
          </a:custGeom>
          <a:solidFill>
            <a:srgbClr val="DD2E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63701" y="8166035"/>
            <a:ext cx="114300" cy="365125"/>
          </a:xfrm>
          <a:custGeom>
            <a:avLst/>
            <a:gdLst/>
            <a:ahLst/>
            <a:cxnLst/>
            <a:rect l="l" t="t" r="r" b="b"/>
            <a:pathLst>
              <a:path w="114300" h="365125">
                <a:moveTo>
                  <a:pt x="79568" y="365073"/>
                </a:moveTo>
                <a:lnTo>
                  <a:pt x="65074" y="362451"/>
                </a:lnTo>
                <a:lnTo>
                  <a:pt x="54503" y="354778"/>
                </a:lnTo>
                <a:lnTo>
                  <a:pt x="48030" y="342340"/>
                </a:lnTo>
                <a:lnTo>
                  <a:pt x="45833" y="325424"/>
                </a:lnTo>
                <a:lnTo>
                  <a:pt x="45833" y="67468"/>
                </a:lnTo>
                <a:lnTo>
                  <a:pt x="34588" y="67468"/>
                </a:lnTo>
                <a:lnTo>
                  <a:pt x="18890" y="64629"/>
                </a:lnTo>
                <a:lnTo>
                  <a:pt x="8144" y="57086"/>
                </a:lnTo>
                <a:lnTo>
                  <a:pt x="1973" y="46301"/>
                </a:lnTo>
                <a:lnTo>
                  <a:pt x="0" y="33734"/>
                </a:lnTo>
                <a:lnTo>
                  <a:pt x="2327" y="20949"/>
                </a:lnTo>
                <a:lnTo>
                  <a:pt x="9088" y="10187"/>
                </a:lnTo>
                <a:lnTo>
                  <a:pt x="19952" y="2766"/>
                </a:lnTo>
                <a:lnTo>
                  <a:pt x="34588" y="0"/>
                </a:lnTo>
                <a:lnTo>
                  <a:pt x="79905" y="0"/>
                </a:lnTo>
                <a:lnTo>
                  <a:pt x="94451" y="2780"/>
                </a:lnTo>
                <a:lnTo>
                  <a:pt x="105138" y="10423"/>
                </a:lnTo>
                <a:lnTo>
                  <a:pt x="111727" y="21878"/>
                </a:lnTo>
                <a:lnTo>
                  <a:pt x="113977" y="36095"/>
                </a:lnTo>
                <a:lnTo>
                  <a:pt x="113977" y="325424"/>
                </a:lnTo>
                <a:lnTo>
                  <a:pt x="111674" y="342340"/>
                </a:lnTo>
                <a:lnTo>
                  <a:pt x="104970" y="354778"/>
                </a:lnTo>
                <a:lnTo>
                  <a:pt x="94166" y="362451"/>
                </a:lnTo>
                <a:lnTo>
                  <a:pt x="79568" y="365073"/>
                </a:lnTo>
                <a:close/>
              </a:path>
            </a:pathLst>
          </a:custGeom>
          <a:solidFill>
            <a:srgbClr val="6674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1525" y="7941144"/>
            <a:ext cx="180340" cy="113030"/>
          </a:xfrm>
          <a:custGeom>
            <a:avLst/>
            <a:gdLst/>
            <a:ahLst/>
            <a:cxnLst/>
            <a:rect l="l" t="t" r="r" b="b"/>
            <a:pathLst>
              <a:path w="180339" h="113029">
                <a:moveTo>
                  <a:pt x="44983" y="86982"/>
                </a:moveTo>
                <a:lnTo>
                  <a:pt x="25476" y="67475"/>
                </a:lnTo>
                <a:lnTo>
                  <a:pt x="19507" y="67475"/>
                </a:lnTo>
                <a:lnTo>
                  <a:pt x="0" y="86982"/>
                </a:lnTo>
                <a:lnTo>
                  <a:pt x="0" y="92938"/>
                </a:lnTo>
                <a:lnTo>
                  <a:pt x="19507" y="112445"/>
                </a:lnTo>
                <a:lnTo>
                  <a:pt x="25476" y="112445"/>
                </a:lnTo>
                <a:lnTo>
                  <a:pt x="44983" y="92938"/>
                </a:lnTo>
                <a:lnTo>
                  <a:pt x="44983" y="86982"/>
                </a:lnTo>
                <a:close/>
              </a:path>
              <a:path w="180339" h="113029">
                <a:moveTo>
                  <a:pt x="44983" y="19507"/>
                </a:moveTo>
                <a:lnTo>
                  <a:pt x="25476" y="0"/>
                </a:lnTo>
                <a:lnTo>
                  <a:pt x="19507" y="0"/>
                </a:lnTo>
                <a:lnTo>
                  <a:pt x="0" y="19507"/>
                </a:lnTo>
                <a:lnTo>
                  <a:pt x="0" y="25476"/>
                </a:lnTo>
                <a:lnTo>
                  <a:pt x="19507" y="44983"/>
                </a:lnTo>
                <a:lnTo>
                  <a:pt x="25476" y="44983"/>
                </a:lnTo>
                <a:lnTo>
                  <a:pt x="44983" y="25476"/>
                </a:lnTo>
                <a:lnTo>
                  <a:pt x="44983" y="19507"/>
                </a:lnTo>
                <a:close/>
              </a:path>
              <a:path w="180339" h="113029">
                <a:moveTo>
                  <a:pt x="112445" y="86982"/>
                </a:moveTo>
                <a:lnTo>
                  <a:pt x="92938" y="67475"/>
                </a:lnTo>
                <a:lnTo>
                  <a:pt x="86969" y="67475"/>
                </a:lnTo>
                <a:lnTo>
                  <a:pt x="67462" y="86982"/>
                </a:lnTo>
                <a:lnTo>
                  <a:pt x="67462" y="92938"/>
                </a:lnTo>
                <a:lnTo>
                  <a:pt x="86969" y="112445"/>
                </a:lnTo>
                <a:lnTo>
                  <a:pt x="92938" y="112445"/>
                </a:lnTo>
                <a:lnTo>
                  <a:pt x="112445" y="92938"/>
                </a:lnTo>
                <a:lnTo>
                  <a:pt x="112445" y="86982"/>
                </a:lnTo>
                <a:close/>
              </a:path>
              <a:path w="180339" h="113029">
                <a:moveTo>
                  <a:pt x="112445" y="19507"/>
                </a:moveTo>
                <a:lnTo>
                  <a:pt x="92938" y="0"/>
                </a:lnTo>
                <a:lnTo>
                  <a:pt x="86969" y="0"/>
                </a:lnTo>
                <a:lnTo>
                  <a:pt x="67462" y="19507"/>
                </a:lnTo>
                <a:lnTo>
                  <a:pt x="67462" y="25476"/>
                </a:lnTo>
                <a:lnTo>
                  <a:pt x="86969" y="44983"/>
                </a:lnTo>
                <a:lnTo>
                  <a:pt x="92938" y="44983"/>
                </a:lnTo>
                <a:lnTo>
                  <a:pt x="112445" y="25476"/>
                </a:lnTo>
                <a:lnTo>
                  <a:pt x="112445" y="19507"/>
                </a:lnTo>
                <a:close/>
              </a:path>
              <a:path w="180339" h="113029">
                <a:moveTo>
                  <a:pt x="179920" y="86982"/>
                </a:moveTo>
                <a:lnTo>
                  <a:pt x="160413" y="67475"/>
                </a:lnTo>
                <a:lnTo>
                  <a:pt x="154444" y="67475"/>
                </a:lnTo>
                <a:lnTo>
                  <a:pt x="134937" y="86982"/>
                </a:lnTo>
                <a:lnTo>
                  <a:pt x="134937" y="92938"/>
                </a:lnTo>
                <a:lnTo>
                  <a:pt x="154444" y="112445"/>
                </a:lnTo>
                <a:lnTo>
                  <a:pt x="160413" y="112445"/>
                </a:lnTo>
                <a:lnTo>
                  <a:pt x="179920" y="92938"/>
                </a:lnTo>
                <a:lnTo>
                  <a:pt x="179920" y="86982"/>
                </a:lnTo>
                <a:close/>
              </a:path>
              <a:path w="180339" h="113029">
                <a:moveTo>
                  <a:pt x="179920" y="19507"/>
                </a:moveTo>
                <a:lnTo>
                  <a:pt x="160413" y="0"/>
                </a:lnTo>
                <a:lnTo>
                  <a:pt x="154444" y="0"/>
                </a:lnTo>
                <a:lnTo>
                  <a:pt x="134937" y="19507"/>
                </a:lnTo>
                <a:lnTo>
                  <a:pt x="134937" y="25476"/>
                </a:lnTo>
                <a:lnTo>
                  <a:pt x="154444" y="44983"/>
                </a:lnTo>
                <a:lnTo>
                  <a:pt x="160413" y="44983"/>
                </a:lnTo>
                <a:lnTo>
                  <a:pt x="179920" y="25476"/>
                </a:lnTo>
                <a:lnTo>
                  <a:pt x="179920" y="19507"/>
                </a:lnTo>
                <a:close/>
              </a:path>
            </a:pathLst>
          </a:custGeom>
          <a:solidFill>
            <a:srgbClr val="F5AC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32306" y="7898094"/>
            <a:ext cx="484505" cy="164465"/>
          </a:xfrm>
          <a:custGeom>
            <a:avLst/>
            <a:gdLst/>
            <a:ahLst/>
            <a:cxnLst/>
            <a:rect l="l" t="t" r="r" b="b"/>
            <a:pathLst>
              <a:path w="484505" h="164465">
                <a:moveTo>
                  <a:pt x="26740" y="163881"/>
                </a:moveTo>
                <a:lnTo>
                  <a:pt x="7578" y="163881"/>
                </a:lnTo>
                <a:lnTo>
                  <a:pt x="22" y="156347"/>
                </a:lnTo>
                <a:lnTo>
                  <a:pt x="22" y="19206"/>
                </a:lnTo>
                <a:lnTo>
                  <a:pt x="0" y="9378"/>
                </a:lnTo>
                <a:lnTo>
                  <a:pt x="7781" y="1596"/>
                </a:lnTo>
                <a:lnTo>
                  <a:pt x="29034" y="1596"/>
                </a:lnTo>
                <a:lnTo>
                  <a:pt x="34296" y="5487"/>
                </a:lnTo>
                <a:lnTo>
                  <a:pt x="37490" y="10727"/>
                </a:lnTo>
                <a:lnTo>
                  <a:pt x="72161" y="67198"/>
                </a:lnTo>
                <a:lnTo>
                  <a:pt x="34521" y="67198"/>
                </a:lnTo>
                <a:lnTo>
                  <a:pt x="34521" y="156347"/>
                </a:lnTo>
                <a:lnTo>
                  <a:pt x="26740" y="163881"/>
                </a:lnTo>
                <a:close/>
              </a:path>
              <a:path w="484505" h="164465">
                <a:moveTo>
                  <a:pt x="116276" y="79995"/>
                </a:moveTo>
                <a:lnTo>
                  <a:pt x="80017" y="79995"/>
                </a:lnTo>
                <a:lnTo>
                  <a:pt x="126391" y="4587"/>
                </a:lnTo>
                <a:lnTo>
                  <a:pt x="131429" y="1619"/>
                </a:lnTo>
                <a:lnTo>
                  <a:pt x="152209" y="1619"/>
                </a:lnTo>
                <a:lnTo>
                  <a:pt x="159968" y="9378"/>
                </a:lnTo>
                <a:lnTo>
                  <a:pt x="159990" y="66524"/>
                </a:lnTo>
                <a:lnTo>
                  <a:pt x="125019" y="66524"/>
                </a:lnTo>
                <a:lnTo>
                  <a:pt x="116276" y="79995"/>
                </a:lnTo>
                <a:close/>
              </a:path>
              <a:path w="484505" h="164465">
                <a:moveTo>
                  <a:pt x="152209" y="163904"/>
                </a:moveTo>
                <a:lnTo>
                  <a:pt x="132778" y="163904"/>
                </a:lnTo>
                <a:lnTo>
                  <a:pt x="125019" y="155897"/>
                </a:lnTo>
                <a:lnTo>
                  <a:pt x="125019" y="66524"/>
                </a:lnTo>
                <a:lnTo>
                  <a:pt x="159990" y="66524"/>
                </a:lnTo>
                <a:lnTo>
                  <a:pt x="159990" y="156122"/>
                </a:lnTo>
                <a:lnTo>
                  <a:pt x="152209" y="163904"/>
                </a:lnTo>
                <a:close/>
              </a:path>
              <a:path w="484505" h="164465">
                <a:moveTo>
                  <a:pt x="85955" y="122973"/>
                </a:moveTo>
                <a:lnTo>
                  <a:pt x="73136" y="122973"/>
                </a:lnTo>
                <a:lnTo>
                  <a:pt x="68555" y="119532"/>
                </a:lnTo>
                <a:lnTo>
                  <a:pt x="64927" y="114067"/>
                </a:lnTo>
                <a:lnTo>
                  <a:pt x="34521" y="67198"/>
                </a:lnTo>
                <a:lnTo>
                  <a:pt x="72161" y="67198"/>
                </a:lnTo>
                <a:lnTo>
                  <a:pt x="80017" y="79995"/>
                </a:lnTo>
                <a:lnTo>
                  <a:pt x="116276" y="79995"/>
                </a:lnTo>
                <a:lnTo>
                  <a:pt x="94163" y="114067"/>
                </a:lnTo>
                <a:lnTo>
                  <a:pt x="90490" y="119554"/>
                </a:lnTo>
                <a:lnTo>
                  <a:pt x="85955" y="122973"/>
                </a:lnTo>
                <a:close/>
              </a:path>
              <a:path w="484505" h="164465">
                <a:moveTo>
                  <a:pt x="199662" y="163881"/>
                </a:moveTo>
                <a:lnTo>
                  <a:pt x="183177" y="163881"/>
                </a:lnTo>
                <a:lnTo>
                  <a:pt x="176093" y="156572"/>
                </a:lnTo>
                <a:lnTo>
                  <a:pt x="176198" y="144675"/>
                </a:lnTo>
                <a:lnTo>
                  <a:pt x="177037" y="142381"/>
                </a:lnTo>
                <a:lnTo>
                  <a:pt x="178184" y="139885"/>
                </a:lnTo>
                <a:lnTo>
                  <a:pt x="233936" y="13943"/>
                </a:lnTo>
                <a:lnTo>
                  <a:pt x="237827" y="5262"/>
                </a:lnTo>
                <a:lnTo>
                  <a:pt x="244911" y="0"/>
                </a:lnTo>
                <a:lnTo>
                  <a:pt x="266164" y="0"/>
                </a:lnTo>
                <a:lnTo>
                  <a:pt x="273023" y="5262"/>
                </a:lnTo>
                <a:lnTo>
                  <a:pt x="276914" y="13943"/>
                </a:lnTo>
                <a:lnTo>
                  <a:pt x="289657" y="42730"/>
                </a:lnTo>
                <a:lnTo>
                  <a:pt x="254986" y="42730"/>
                </a:lnTo>
                <a:lnTo>
                  <a:pt x="232812" y="95535"/>
                </a:lnTo>
                <a:lnTo>
                  <a:pt x="313033" y="95535"/>
                </a:lnTo>
                <a:lnTo>
                  <a:pt x="326791" y="126616"/>
                </a:lnTo>
                <a:lnTo>
                  <a:pt x="219768" y="126616"/>
                </a:lnTo>
                <a:lnTo>
                  <a:pt x="208568" y="152906"/>
                </a:lnTo>
                <a:lnTo>
                  <a:pt x="205599" y="159765"/>
                </a:lnTo>
                <a:lnTo>
                  <a:pt x="199662" y="163881"/>
                </a:lnTo>
                <a:close/>
              </a:path>
              <a:path w="484505" h="164465">
                <a:moveTo>
                  <a:pt x="313033" y="95535"/>
                </a:moveTo>
                <a:lnTo>
                  <a:pt x="277139" y="95535"/>
                </a:lnTo>
                <a:lnTo>
                  <a:pt x="254986" y="42730"/>
                </a:lnTo>
                <a:lnTo>
                  <a:pt x="289657" y="42730"/>
                </a:lnTo>
                <a:lnTo>
                  <a:pt x="313033" y="95535"/>
                </a:lnTo>
                <a:close/>
              </a:path>
              <a:path w="484505" h="164465">
                <a:moveTo>
                  <a:pt x="327178" y="163881"/>
                </a:moveTo>
                <a:lnTo>
                  <a:pt x="309569" y="163881"/>
                </a:lnTo>
                <a:lnTo>
                  <a:pt x="304081" y="159091"/>
                </a:lnTo>
                <a:lnTo>
                  <a:pt x="300888" y="151759"/>
                </a:lnTo>
                <a:lnTo>
                  <a:pt x="290160" y="126616"/>
                </a:lnTo>
                <a:lnTo>
                  <a:pt x="326791" y="126616"/>
                </a:lnTo>
                <a:lnTo>
                  <a:pt x="332665" y="139885"/>
                </a:lnTo>
                <a:lnTo>
                  <a:pt x="333812" y="142381"/>
                </a:lnTo>
                <a:lnTo>
                  <a:pt x="334487" y="144675"/>
                </a:lnTo>
                <a:lnTo>
                  <a:pt x="334487" y="156347"/>
                </a:lnTo>
                <a:lnTo>
                  <a:pt x="327178" y="163881"/>
                </a:lnTo>
                <a:close/>
              </a:path>
              <a:path w="484505" h="164465">
                <a:moveTo>
                  <a:pt x="378274" y="163926"/>
                </a:moveTo>
                <a:lnTo>
                  <a:pt x="358641" y="163926"/>
                </a:lnTo>
                <a:lnTo>
                  <a:pt x="350859" y="156145"/>
                </a:lnTo>
                <a:lnTo>
                  <a:pt x="350859" y="20128"/>
                </a:lnTo>
                <a:lnTo>
                  <a:pt x="350837" y="10300"/>
                </a:lnTo>
                <a:lnTo>
                  <a:pt x="358618" y="2518"/>
                </a:lnTo>
                <a:lnTo>
                  <a:pt x="423996" y="2518"/>
                </a:lnTo>
                <a:lnTo>
                  <a:pt x="461741" y="11778"/>
                </a:lnTo>
                <a:lnTo>
                  <a:pt x="480581" y="34296"/>
                </a:lnTo>
                <a:lnTo>
                  <a:pt x="386033" y="34296"/>
                </a:lnTo>
                <a:lnTo>
                  <a:pt x="386033" y="80242"/>
                </a:lnTo>
                <a:lnTo>
                  <a:pt x="478578" y="80242"/>
                </a:lnTo>
                <a:lnTo>
                  <a:pt x="475598" y="86568"/>
                </a:lnTo>
                <a:lnTo>
                  <a:pt x="465508" y="97036"/>
                </a:lnTo>
                <a:lnTo>
                  <a:pt x="452310" y="104486"/>
                </a:lnTo>
                <a:lnTo>
                  <a:pt x="457954" y="111345"/>
                </a:lnTo>
                <a:lnTo>
                  <a:pt x="386056" y="111345"/>
                </a:lnTo>
                <a:lnTo>
                  <a:pt x="386056" y="156145"/>
                </a:lnTo>
                <a:lnTo>
                  <a:pt x="378274" y="163926"/>
                </a:lnTo>
                <a:close/>
              </a:path>
              <a:path w="484505" h="164465">
                <a:moveTo>
                  <a:pt x="478578" y="80242"/>
                </a:moveTo>
                <a:lnTo>
                  <a:pt x="421702" y="80242"/>
                </a:lnTo>
                <a:lnTo>
                  <a:pt x="433145" y="78602"/>
                </a:lnTo>
                <a:lnTo>
                  <a:pt x="441610" y="73982"/>
                </a:lnTo>
                <a:lnTo>
                  <a:pt x="446863" y="66836"/>
                </a:lnTo>
                <a:lnTo>
                  <a:pt x="448667" y="57618"/>
                </a:lnTo>
                <a:lnTo>
                  <a:pt x="448667" y="57146"/>
                </a:lnTo>
                <a:lnTo>
                  <a:pt x="446754" y="47218"/>
                </a:lnTo>
                <a:lnTo>
                  <a:pt x="441262" y="40070"/>
                </a:lnTo>
                <a:lnTo>
                  <a:pt x="432556" y="35747"/>
                </a:lnTo>
                <a:lnTo>
                  <a:pt x="421004" y="34296"/>
                </a:lnTo>
                <a:lnTo>
                  <a:pt x="480581" y="34296"/>
                </a:lnTo>
                <a:lnTo>
                  <a:pt x="480793" y="34721"/>
                </a:lnTo>
                <a:lnTo>
                  <a:pt x="483421" y="44496"/>
                </a:lnTo>
                <a:lnTo>
                  <a:pt x="484313" y="55324"/>
                </a:lnTo>
                <a:lnTo>
                  <a:pt x="484313" y="55796"/>
                </a:lnTo>
                <a:lnTo>
                  <a:pt x="482045" y="72885"/>
                </a:lnTo>
                <a:lnTo>
                  <a:pt x="478578" y="80242"/>
                </a:lnTo>
                <a:close/>
              </a:path>
              <a:path w="484505" h="164465">
                <a:moveTo>
                  <a:pt x="474260" y="163926"/>
                </a:moveTo>
                <a:lnTo>
                  <a:pt x="457820" y="163926"/>
                </a:lnTo>
                <a:lnTo>
                  <a:pt x="452535" y="160035"/>
                </a:lnTo>
                <a:lnTo>
                  <a:pt x="448442" y="154773"/>
                </a:lnTo>
                <a:lnTo>
                  <a:pt x="414168" y="111345"/>
                </a:lnTo>
                <a:lnTo>
                  <a:pt x="457954" y="111345"/>
                </a:lnTo>
                <a:lnTo>
                  <a:pt x="476756" y="134195"/>
                </a:lnTo>
                <a:lnTo>
                  <a:pt x="480197" y="138535"/>
                </a:lnTo>
                <a:lnTo>
                  <a:pt x="482491" y="142201"/>
                </a:lnTo>
                <a:lnTo>
                  <a:pt x="482491" y="157516"/>
                </a:lnTo>
                <a:lnTo>
                  <a:pt x="474260" y="163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54154" y="8166620"/>
            <a:ext cx="272415" cy="364490"/>
          </a:xfrm>
          <a:custGeom>
            <a:avLst/>
            <a:gdLst/>
            <a:ahLst/>
            <a:cxnLst/>
            <a:rect l="l" t="t" r="r" b="b"/>
            <a:pathLst>
              <a:path w="272414" h="364490">
                <a:moveTo>
                  <a:pt x="51343" y="113459"/>
                </a:moveTo>
                <a:lnTo>
                  <a:pt x="37284" y="110659"/>
                </a:lnTo>
                <a:lnTo>
                  <a:pt x="25868" y="102996"/>
                </a:lnTo>
                <a:lnTo>
                  <a:pt x="18206" y="91581"/>
                </a:lnTo>
                <a:lnTo>
                  <a:pt x="15405" y="77521"/>
                </a:lnTo>
                <a:lnTo>
                  <a:pt x="16055" y="70928"/>
                </a:lnTo>
                <a:lnTo>
                  <a:pt x="47410" y="30531"/>
                </a:lnTo>
                <a:lnTo>
                  <a:pt x="104488" y="3568"/>
                </a:lnTo>
                <a:lnTo>
                  <a:pt x="141684" y="0"/>
                </a:lnTo>
                <a:lnTo>
                  <a:pt x="192419" y="7867"/>
                </a:lnTo>
                <a:lnTo>
                  <a:pt x="231457" y="30220"/>
                </a:lnTo>
                <a:lnTo>
                  <a:pt x="256537" y="65181"/>
                </a:lnTo>
                <a:lnTo>
                  <a:pt x="257635" y="70842"/>
                </a:lnTo>
                <a:lnTo>
                  <a:pt x="136556" y="70842"/>
                </a:lnTo>
                <a:lnTo>
                  <a:pt x="120702" y="72703"/>
                </a:lnTo>
                <a:lnTo>
                  <a:pt x="106336" y="78415"/>
                </a:lnTo>
                <a:lnTo>
                  <a:pt x="92451" y="88166"/>
                </a:lnTo>
                <a:lnTo>
                  <a:pt x="78038" y="102147"/>
                </a:lnTo>
                <a:lnTo>
                  <a:pt x="73437" y="106296"/>
                </a:lnTo>
                <a:lnTo>
                  <a:pt x="67390" y="109920"/>
                </a:lnTo>
                <a:lnTo>
                  <a:pt x="59993" y="112486"/>
                </a:lnTo>
                <a:lnTo>
                  <a:pt x="51343" y="113459"/>
                </a:lnTo>
                <a:close/>
              </a:path>
              <a:path w="272414" h="364490">
                <a:moveTo>
                  <a:pt x="237669" y="364466"/>
                </a:moveTo>
                <a:lnTo>
                  <a:pt x="42617" y="364466"/>
                </a:lnTo>
                <a:lnTo>
                  <a:pt x="25560" y="361932"/>
                </a:lnTo>
                <a:lnTo>
                  <a:pt x="12065" y="354587"/>
                </a:lnTo>
                <a:lnTo>
                  <a:pt x="3192" y="342814"/>
                </a:lnTo>
                <a:lnTo>
                  <a:pt x="0" y="326998"/>
                </a:lnTo>
                <a:lnTo>
                  <a:pt x="1332" y="315840"/>
                </a:lnTo>
                <a:lnTo>
                  <a:pt x="5265" y="305504"/>
                </a:lnTo>
                <a:lnTo>
                  <a:pt x="11698" y="296036"/>
                </a:lnTo>
                <a:lnTo>
                  <a:pt x="20532" y="287484"/>
                </a:lnTo>
                <a:lnTo>
                  <a:pt x="122680" y="203800"/>
                </a:lnTo>
                <a:lnTo>
                  <a:pt x="151229" y="179141"/>
                </a:lnTo>
                <a:lnTo>
                  <a:pt x="170487" y="158180"/>
                </a:lnTo>
                <a:lnTo>
                  <a:pt x="181372" y="138467"/>
                </a:lnTo>
                <a:lnTo>
                  <a:pt x="184796" y="117553"/>
                </a:lnTo>
                <a:lnTo>
                  <a:pt x="181228" y="97483"/>
                </a:lnTo>
                <a:lnTo>
                  <a:pt x="171260" y="82845"/>
                </a:lnTo>
                <a:lnTo>
                  <a:pt x="156001" y="73883"/>
                </a:lnTo>
                <a:lnTo>
                  <a:pt x="136556" y="70842"/>
                </a:lnTo>
                <a:lnTo>
                  <a:pt x="257635" y="70842"/>
                </a:lnTo>
                <a:lnTo>
                  <a:pt x="265357" y="110659"/>
                </a:lnTo>
                <a:lnTo>
                  <a:pt x="265315" y="112486"/>
                </a:lnTo>
                <a:lnTo>
                  <a:pt x="259594" y="152045"/>
                </a:lnTo>
                <a:lnTo>
                  <a:pt x="242046" y="185496"/>
                </a:lnTo>
                <a:lnTo>
                  <a:pt x="212561" y="216928"/>
                </a:lnTo>
                <a:lnTo>
                  <a:pt x="170943" y="251006"/>
                </a:lnTo>
                <a:lnTo>
                  <a:pt x="112425" y="296187"/>
                </a:lnTo>
                <a:lnTo>
                  <a:pt x="237669" y="296187"/>
                </a:lnTo>
                <a:lnTo>
                  <a:pt x="251063" y="298891"/>
                </a:lnTo>
                <a:lnTo>
                  <a:pt x="262000" y="306263"/>
                </a:lnTo>
                <a:lnTo>
                  <a:pt x="269374" y="317193"/>
                </a:lnTo>
                <a:lnTo>
                  <a:pt x="272078" y="330574"/>
                </a:lnTo>
                <a:lnTo>
                  <a:pt x="269374" y="343877"/>
                </a:lnTo>
                <a:lnTo>
                  <a:pt x="262000" y="354638"/>
                </a:lnTo>
                <a:lnTo>
                  <a:pt x="251063" y="361839"/>
                </a:lnTo>
                <a:lnTo>
                  <a:pt x="237669" y="364466"/>
                </a:lnTo>
                <a:close/>
              </a:path>
            </a:pathLst>
          </a:custGeom>
          <a:solidFill>
            <a:srgbClr val="6674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07607" y="1540705"/>
            <a:ext cx="907288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50">
                <a:solidFill>
                  <a:srgbClr val="6F78B6"/>
                </a:solidFill>
              </a:rPr>
              <a:t>LOCATION </a:t>
            </a:r>
            <a:r>
              <a:rPr dirty="0" sz="5200" spc="165">
                <a:solidFill>
                  <a:srgbClr val="6F78B6"/>
                </a:solidFill>
              </a:rPr>
              <a:t>AND</a:t>
            </a:r>
            <a:r>
              <a:rPr dirty="0" sz="5200" spc="-120">
                <a:solidFill>
                  <a:srgbClr val="6F78B6"/>
                </a:solidFill>
              </a:rPr>
              <a:t> </a:t>
            </a:r>
            <a:r>
              <a:rPr dirty="0" sz="5200" spc="80">
                <a:solidFill>
                  <a:srgbClr val="6F78B6"/>
                </a:solidFill>
              </a:rPr>
              <a:t>DURATION</a:t>
            </a:r>
            <a:endParaRPr sz="5200"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395"/>
              <a:t>Theatre</a:t>
            </a:r>
            <a:r>
              <a:rPr dirty="0" spc="-75"/>
              <a:t> </a:t>
            </a:r>
            <a:r>
              <a:rPr dirty="0" spc="525"/>
              <a:t>of</a:t>
            </a:r>
            <a:r>
              <a:rPr dirty="0" spc="-70"/>
              <a:t> </a:t>
            </a:r>
            <a:r>
              <a:rPr dirty="0" spc="350"/>
              <a:t>Di.Pe.The</a:t>
            </a:r>
            <a:r>
              <a:rPr dirty="0" spc="-70"/>
              <a:t> </a:t>
            </a:r>
            <a:r>
              <a:rPr dirty="0" spc="1545"/>
              <a:t>-</a:t>
            </a:r>
            <a:r>
              <a:rPr dirty="0" spc="-75"/>
              <a:t> </a:t>
            </a:r>
            <a:r>
              <a:rPr dirty="0" spc="355"/>
              <a:t>project</a:t>
            </a:r>
            <a:r>
              <a:rPr dirty="0" spc="-70"/>
              <a:t> </a:t>
            </a:r>
            <a:r>
              <a:rPr dirty="0" spc="390"/>
              <a:t>lead</a:t>
            </a:r>
          </a:p>
          <a:p>
            <a:pPr algn="ctr" marL="12700" marR="5080" indent="-635">
              <a:lnSpc>
                <a:spcPct val="115799"/>
              </a:lnSpc>
              <a:spcBef>
                <a:spcPts val="2405"/>
              </a:spcBef>
            </a:pPr>
            <a:r>
              <a:rPr dirty="0" sz="3400" spc="295">
                <a:solidFill>
                  <a:srgbClr val="6A79B9"/>
                </a:solidFill>
              </a:rPr>
              <a:t>The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54">
                <a:solidFill>
                  <a:srgbClr val="6A79B9"/>
                </a:solidFill>
              </a:rPr>
              <a:t>Theatre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85">
                <a:solidFill>
                  <a:srgbClr val="6A79B9"/>
                </a:solidFill>
              </a:rPr>
              <a:t>provides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90">
                <a:solidFill>
                  <a:srgbClr val="6A79B9"/>
                </a:solidFill>
              </a:rPr>
              <a:t>work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25">
                <a:solidFill>
                  <a:srgbClr val="6A79B9"/>
                </a:solidFill>
              </a:rPr>
              <a:t>spaces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90">
                <a:solidFill>
                  <a:srgbClr val="6A79B9"/>
                </a:solidFill>
              </a:rPr>
              <a:t>and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20">
                <a:solidFill>
                  <a:srgbClr val="6A79B9"/>
                </a:solidFill>
              </a:rPr>
              <a:t>an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85">
                <a:solidFill>
                  <a:srgbClr val="6A79B9"/>
                </a:solidFill>
              </a:rPr>
              <a:t>opportunity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54">
                <a:solidFill>
                  <a:srgbClr val="6A79B9"/>
                </a:solidFill>
              </a:rPr>
              <a:t>for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30">
                <a:solidFill>
                  <a:srgbClr val="6A79B9"/>
                </a:solidFill>
              </a:rPr>
              <a:t>the  </a:t>
            </a:r>
            <a:r>
              <a:rPr dirty="0" sz="3400" spc="260">
                <a:solidFill>
                  <a:srgbClr val="6A79B9"/>
                </a:solidFill>
              </a:rPr>
              <a:t>participants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40">
                <a:solidFill>
                  <a:srgbClr val="6A79B9"/>
                </a:solidFill>
              </a:rPr>
              <a:t>to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25">
                <a:solidFill>
                  <a:srgbClr val="6A79B9"/>
                </a:solidFill>
              </a:rPr>
              <a:t>aquire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390">
                <a:solidFill>
                  <a:srgbClr val="6A79B9"/>
                </a:solidFill>
              </a:rPr>
              <a:t>new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95">
                <a:solidFill>
                  <a:srgbClr val="6A79B9"/>
                </a:solidFill>
              </a:rPr>
              <a:t>skills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25">
                <a:solidFill>
                  <a:srgbClr val="6A79B9"/>
                </a:solidFill>
              </a:rPr>
              <a:t>in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220">
                <a:solidFill>
                  <a:srgbClr val="6A79B9"/>
                </a:solidFill>
              </a:rPr>
              <a:t>a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15">
                <a:solidFill>
                  <a:srgbClr val="6A79B9"/>
                </a:solidFill>
              </a:rPr>
              <a:t>real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340">
                <a:solidFill>
                  <a:srgbClr val="6A79B9"/>
                </a:solidFill>
              </a:rPr>
              <a:t>environment,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40">
                <a:solidFill>
                  <a:srgbClr val="6A79B9"/>
                </a:solidFill>
              </a:rPr>
              <a:t>to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80">
                <a:solidFill>
                  <a:srgbClr val="6A79B9"/>
                </a:solidFill>
              </a:rPr>
              <a:t>be  </a:t>
            </a:r>
            <a:r>
              <a:rPr dirty="0" sz="3400" spc="275">
                <a:solidFill>
                  <a:srgbClr val="6A79B9"/>
                </a:solidFill>
              </a:rPr>
              <a:t>included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325">
                <a:solidFill>
                  <a:srgbClr val="6A79B9"/>
                </a:solidFill>
              </a:rPr>
              <a:t>in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330">
                <a:solidFill>
                  <a:srgbClr val="6A79B9"/>
                </a:solidFill>
              </a:rPr>
              <a:t>the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320">
                <a:solidFill>
                  <a:srgbClr val="6A79B9"/>
                </a:solidFill>
              </a:rPr>
              <a:t>process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340">
                <a:solidFill>
                  <a:srgbClr val="6A79B9"/>
                </a:solidFill>
              </a:rPr>
              <a:t>of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275">
                <a:solidFill>
                  <a:srgbClr val="6A79B9"/>
                </a:solidFill>
              </a:rPr>
              <a:t>creating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220">
                <a:solidFill>
                  <a:srgbClr val="6A79B9"/>
                </a:solidFill>
              </a:rPr>
              <a:t>a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229">
                <a:solidFill>
                  <a:srgbClr val="6A79B9"/>
                </a:solidFill>
              </a:rPr>
              <a:t>brand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290">
                <a:solidFill>
                  <a:srgbClr val="6A79B9"/>
                </a:solidFill>
              </a:rPr>
              <a:t>and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220">
                <a:solidFill>
                  <a:srgbClr val="6A79B9"/>
                </a:solidFill>
              </a:rPr>
              <a:t>a</a:t>
            </a:r>
            <a:r>
              <a:rPr dirty="0" sz="3400" spc="-40">
                <a:solidFill>
                  <a:srgbClr val="6A79B9"/>
                </a:solidFill>
              </a:rPr>
              <a:t> </a:t>
            </a:r>
            <a:r>
              <a:rPr dirty="0" sz="3400" spc="265">
                <a:solidFill>
                  <a:srgbClr val="6A79B9"/>
                </a:solidFill>
              </a:rPr>
              <a:t>visual</a:t>
            </a:r>
            <a:r>
              <a:rPr dirty="0" sz="3400" spc="-35">
                <a:solidFill>
                  <a:srgbClr val="6A79B9"/>
                </a:solidFill>
              </a:rPr>
              <a:t> </a:t>
            </a:r>
            <a:r>
              <a:rPr dirty="0" sz="3400" spc="275">
                <a:solidFill>
                  <a:srgbClr val="6A79B9"/>
                </a:solidFill>
              </a:rPr>
              <a:t>identity  </a:t>
            </a:r>
            <a:r>
              <a:rPr dirty="0" sz="3400" spc="254">
                <a:solidFill>
                  <a:srgbClr val="6A79B9"/>
                </a:solidFill>
              </a:rPr>
              <a:t>for</a:t>
            </a:r>
            <a:r>
              <a:rPr dirty="0" sz="3400" spc="-50">
                <a:solidFill>
                  <a:srgbClr val="6A79B9"/>
                </a:solidFill>
              </a:rPr>
              <a:t> </a:t>
            </a:r>
            <a:r>
              <a:rPr dirty="0" sz="3400" spc="220">
                <a:solidFill>
                  <a:srgbClr val="6A79B9"/>
                </a:solidFill>
              </a:rPr>
              <a:t>a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315">
                <a:solidFill>
                  <a:srgbClr val="6A79B9"/>
                </a:solidFill>
              </a:rPr>
              <a:t>working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40">
                <a:solidFill>
                  <a:srgbClr val="6A79B9"/>
                </a:solidFill>
              </a:rPr>
              <a:t>public</a:t>
            </a:r>
            <a:r>
              <a:rPr dirty="0" sz="3400" spc="-45">
                <a:solidFill>
                  <a:srgbClr val="6A79B9"/>
                </a:solidFill>
              </a:rPr>
              <a:t> </a:t>
            </a:r>
            <a:r>
              <a:rPr dirty="0" sz="3400" spc="295">
                <a:solidFill>
                  <a:srgbClr val="6A79B9"/>
                </a:solidFill>
              </a:rPr>
              <a:t>institution.</a:t>
            </a:r>
            <a:endParaRPr sz="3400"/>
          </a:p>
          <a:p>
            <a:pPr>
              <a:lnSpc>
                <a:spcPct val="100000"/>
              </a:lnSpc>
            </a:pPr>
            <a:endParaRPr sz="4200"/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50"/>
          </a:p>
          <a:p>
            <a:pPr marL="1584325">
              <a:lnSpc>
                <a:spcPct val="100000"/>
              </a:lnSpc>
              <a:tabLst>
                <a:tab pos="4404995" algn="l"/>
              </a:tabLst>
            </a:pPr>
            <a:r>
              <a:rPr dirty="0" sz="3900" spc="120"/>
              <a:t>12</a:t>
            </a:r>
            <a:r>
              <a:rPr dirty="0" sz="3900" spc="-45"/>
              <a:t> </a:t>
            </a:r>
            <a:r>
              <a:rPr dirty="0" sz="3900" spc="484"/>
              <a:t>months	</a:t>
            </a:r>
            <a:r>
              <a:rPr dirty="0" sz="3900" spc="1160"/>
              <a:t>-</a:t>
            </a:r>
            <a:r>
              <a:rPr dirty="0" sz="3900" spc="-65"/>
              <a:t> </a:t>
            </a:r>
            <a:r>
              <a:rPr dirty="0" sz="3900" spc="400"/>
              <a:t>from</a:t>
            </a:r>
            <a:r>
              <a:rPr dirty="0" sz="3900" spc="-60"/>
              <a:t> </a:t>
            </a:r>
            <a:r>
              <a:rPr dirty="0" sz="3900" spc="235"/>
              <a:t>October</a:t>
            </a:r>
            <a:r>
              <a:rPr dirty="0" sz="3900" spc="-60"/>
              <a:t> </a:t>
            </a:r>
            <a:r>
              <a:rPr dirty="0" sz="3900" spc="420"/>
              <a:t>2023</a:t>
            </a:r>
            <a:r>
              <a:rPr dirty="0" sz="3900" spc="-60"/>
              <a:t> </a:t>
            </a:r>
            <a:r>
              <a:rPr dirty="0" sz="3900" spc="395"/>
              <a:t>to</a:t>
            </a:r>
            <a:r>
              <a:rPr dirty="0" sz="3900" spc="-60"/>
              <a:t> </a:t>
            </a:r>
            <a:r>
              <a:rPr dirty="0" sz="3900" spc="235"/>
              <a:t>October</a:t>
            </a:r>
            <a:r>
              <a:rPr dirty="0" sz="3900" spc="-60"/>
              <a:t> </a:t>
            </a:r>
            <a:r>
              <a:rPr dirty="0" sz="3900" spc="509"/>
              <a:t>2024</a:t>
            </a:r>
            <a:endParaRPr sz="3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5599" y="2675055"/>
            <a:ext cx="123825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9158" y="2396988"/>
            <a:ext cx="14971394" cy="74930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3050" spc="310">
                <a:solidFill>
                  <a:srgbClr val="F6AC37"/>
                </a:solidFill>
                <a:latin typeface="Times New Roman"/>
                <a:cs typeface="Times New Roman"/>
              </a:rPr>
              <a:t>Searching </a:t>
            </a:r>
            <a:r>
              <a:rPr dirty="0" sz="3050" spc="300">
                <a:solidFill>
                  <a:srgbClr val="F6AC37"/>
                </a:solidFill>
                <a:latin typeface="Times New Roman"/>
                <a:cs typeface="Times New Roman"/>
              </a:rPr>
              <a:t>for</a:t>
            </a:r>
            <a:r>
              <a:rPr dirty="0" sz="3050" spc="-39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50">
                <a:solidFill>
                  <a:srgbClr val="F6AC37"/>
                </a:solidFill>
                <a:latin typeface="Times New Roman"/>
                <a:cs typeface="Times New Roman"/>
              </a:rPr>
              <a:t>talent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3050" spc="315">
                <a:solidFill>
                  <a:srgbClr val="F6AC37"/>
                </a:solidFill>
                <a:latin typeface="Times New Roman"/>
                <a:cs typeface="Times New Roman"/>
              </a:rPr>
              <a:t>Employing experienced</a:t>
            </a:r>
            <a:r>
              <a:rPr dirty="0" sz="3050" spc="-40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40">
                <a:solidFill>
                  <a:srgbClr val="F6AC37"/>
                </a:solidFill>
                <a:latin typeface="Times New Roman"/>
                <a:cs typeface="Times New Roman"/>
              </a:rPr>
              <a:t>educators</a:t>
            </a:r>
            <a:endParaRPr sz="3050">
              <a:latin typeface="Times New Roman"/>
              <a:cs typeface="Times New Roman"/>
            </a:endParaRPr>
          </a:p>
          <a:p>
            <a:pPr marL="5219700">
              <a:lnSpc>
                <a:spcPct val="100000"/>
              </a:lnSpc>
              <a:spcBef>
                <a:spcPts val="540"/>
              </a:spcBef>
            </a:pPr>
            <a:r>
              <a:rPr dirty="0" sz="3050" spc="295" b="1">
                <a:solidFill>
                  <a:srgbClr val="6A79B9"/>
                </a:solidFill>
                <a:latin typeface="Times New Roman"/>
                <a:cs typeface="Times New Roman"/>
              </a:rPr>
              <a:t>Programme</a:t>
            </a:r>
            <a:r>
              <a:rPr dirty="0" sz="3050" spc="-45" b="1">
                <a:solidFill>
                  <a:srgbClr val="6A79B9"/>
                </a:solidFill>
                <a:latin typeface="Times New Roman"/>
                <a:cs typeface="Times New Roman"/>
              </a:rPr>
              <a:t> </a:t>
            </a:r>
            <a:r>
              <a:rPr dirty="0" sz="3050" spc="215" b="1">
                <a:solidFill>
                  <a:srgbClr val="6A79B9"/>
                </a:solidFill>
                <a:latin typeface="Times New Roman"/>
                <a:cs typeface="Times New Roman"/>
              </a:rPr>
              <a:t>Activities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3050" spc="310">
                <a:solidFill>
                  <a:srgbClr val="F6AC37"/>
                </a:solidFill>
                <a:latin typeface="Times New Roman"/>
                <a:cs typeface="Times New Roman"/>
              </a:rPr>
              <a:t>Interview</a:t>
            </a:r>
            <a:r>
              <a:rPr dirty="0" sz="3050" spc="-4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405">
                <a:solidFill>
                  <a:srgbClr val="F6AC37"/>
                </a:solidFill>
                <a:latin typeface="Times New Roman"/>
                <a:cs typeface="Times New Roman"/>
              </a:rPr>
              <a:t>and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10">
                <a:solidFill>
                  <a:srgbClr val="F6AC37"/>
                </a:solidFill>
                <a:latin typeface="Times New Roman"/>
                <a:cs typeface="Times New Roman"/>
              </a:rPr>
              <a:t>surveys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80">
                <a:solidFill>
                  <a:srgbClr val="F6AC37"/>
                </a:solidFill>
                <a:latin typeface="Times New Roman"/>
                <a:cs typeface="Times New Roman"/>
              </a:rPr>
              <a:t>every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180">
                <a:solidFill>
                  <a:srgbClr val="F6AC37"/>
                </a:solidFill>
                <a:latin typeface="Times New Roman"/>
                <a:cs typeface="Times New Roman"/>
              </a:rPr>
              <a:t>3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450">
                <a:solidFill>
                  <a:srgbClr val="F6AC37"/>
                </a:solidFill>
                <a:latin typeface="Times New Roman"/>
                <a:cs typeface="Times New Roman"/>
              </a:rPr>
              <a:t>months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75">
                <a:solidFill>
                  <a:srgbClr val="F6AC37"/>
                </a:solidFill>
                <a:latin typeface="Times New Roman"/>
                <a:cs typeface="Times New Roman"/>
              </a:rPr>
              <a:t>(Refugee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10">
                <a:solidFill>
                  <a:srgbClr val="F6AC37"/>
                </a:solidFill>
                <a:latin typeface="Times New Roman"/>
                <a:cs typeface="Times New Roman"/>
              </a:rPr>
              <a:t>Employees)</a:t>
            </a:r>
            <a:endParaRPr sz="3050">
              <a:latin typeface="Times New Roman"/>
              <a:cs typeface="Times New Roman"/>
            </a:endParaRPr>
          </a:p>
          <a:p>
            <a:pPr marL="12700" marR="387985">
              <a:lnSpc>
                <a:spcPts val="4200"/>
              </a:lnSpc>
              <a:spcBef>
                <a:spcPts val="229"/>
              </a:spcBef>
            </a:pPr>
            <a:r>
              <a:rPr dirty="0" sz="3050" spc="315">
                <a:solidFill>
                  <a:srgbClr val="F6AC37"/>
                </a:solidFill>
                <a:latin typeface="Times New Roman"/>
                <a:cs typeface="Times New Roman"/>
              </a:rPr>
              <a:t>Masterclasses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10">
                <a:solidFill>
                  <a:srgbClr val="F6AC37"/>
                </a:solidFill>
                <a:latin typeface="Times New Roman"/>
                <a:cs typeface="Times New Roman"/>
              </a:rPr>
              <a:t>(1st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470">
                <a:solidFill>
                  <a:srgbClr val="F6AC37"/>
                </a:solidFill>
                <a:latin typeface="Times New Roman"/>
                <a:cs typeface="Times New Roman"/>
              </a:rPr>
              <a:t>month</a:t>
            </a:r>
            <a:r>
              <a:rPr dirty="0" sz="3050" spc="-3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65">
                <a:solidFill>
                  <a:srgbClr val="F6AC37"/>
                </a:solidFill>
                <a:latin typeface="Times New Roman"/>
                <a:cs typeface="Times New Roman"/>
              </a:rPr>
              <a:t>of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F6AC37"/>
                </a:solidFill>
                <a:latin typeface="Times New Roman"/>
                <a:cs typeface="Times New Roman"/>
              </a:rPr>
              <a:t>the</a:t>
            </a:r>
            <a:r>
              <a:rPr dirty="0" sz="3050" spc="-3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85">
                <a:solidFill>
                  <a:srgbClr val="F6AC37"/>
                </a:solidFill>
                <a:latin typeface="Times New Roman"/>
                <a:cs typeface="Times New Roman"/>
              </a:rPr>
              <a:t>program)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900">
                <a:solidFill>
                  <a:srgbClr val="F6AC37"/>
                </a:solidFill>
                <a:latin typeface="Times New Roman"/>
                <a:cs typeface="Times New Roman"/>
              </a:rPr>
              <a:t>-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60">
                <a:solidFill>
                  <a:srgbClr val="60C4BE"/>
                </a:solidFill>
                <a:latin typeface="Times New Roman"/>
                <a:cs typeface="Times New Roman"/>
              </a:rPr>
              <a:t>social</a:t>
            </a:r>
            <a:r>
              <a:rPr dirty="0" sz="3050" spc="-3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60C4BE"/>
                </a:solidFill>
                <a:latin typeface="Times New Roman"/>
                <a:cs typeface="Times New Roman"/>
              </a:rPr>
              <a:t>media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60">
                <a:solidFill>
                  <a:srgbClr val="60C4BE"/>
                </a:solidFill>
                <a:latin typeface="Times New Roman"/>
                <a:cs typeface="Times New Roman"/>
              </a:rPr>
              <a:t>marketing,</a:t>
            </a:r>
            <a:r>
              <a:rPr dirty="0" sz="3050" spc="-3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25">
                <a:solidFill>
                  <a:srgbClr val="60C4BE"/>
                </a:solidFill>
                <a:latin typeface="Times New Roman"/>
                <a:cs typeface="Times New Roman"/>
              </a:rPr>
              <a:t>graphic  </a:t>
            </a:r>
            <a:r>
              <a:rPr dirty="0" sz="3050" spc="330">
                <a:solidFill>
                  <a:srgbClr val="60C4BE"/>
                </a:solidFill>
                <a:latin typeface="Times New Roman"/>
                <a:cs typeface="Times New Roman"/>
              </a:rPr>
              <a:t>design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405">
                <a:solidFill>
                  <a:srgbClr val="60C4BE"/>
                </a:solidFill>
                <a:latin typeface="Times New Roman"/>
                <a:cs typeface="Times New Roman"/>
              </a:rPr>
              <a:t>and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45">
                <a:solidFill>
                  <a:srgbClr val="60C4BE"/>
                </a:solidFill>
                <a:latin typeface="Times New Roman"/>
                <a:cs typeface="Times New Roman"/>
              </a:rPr>
              <a:t>preprint,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80">
                <a:solidFill>
                  <a:srgbClr val="60C4BE"/>
                </a:solidFill>
                <a:latin typeface="Times New Roman"/>
                <a:cs typeface="Times New Roman"/>
              </a:rPr>
              <a:t>promoting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60C4BE"/>
                </a:solidFill>
                <a:latin typeface="Times New Roman"/>
                <a:cs typeface="Times New Roman"/>
              </a:rPr>
              <a:t>the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60">
                <a:solidFill>
                  <a:srgbClr val="60C4BE"/>
                </a:solidFill>
                <a:latin typeface="Times New Roman"/>
                <a:cs typeface="Times New Roman"/>
              </a:rPr>
              <a:t>performing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65">
                <a:solidFill>
                  <a:srgbClr val="60C4BE"/>
                </a:solidFill>
                <a:latin typeface="Times New Roman"/>
                <a:cs typeface="Times New Roman"/>
              </a:rPr>
              <a:t>arts</a:t>
            </a:r>
            <a:endParaRPr sz="3050">
              <a:latin typeface="Times New Roman"/>
              <a:cs typeface="Times New Roman"/>
            </a:endParaRPr>
          </a:p>
          <a:p>
            <a:pPr marL="12700" marR="404495">
              <a:lnSpc>
                <a:spcPts val="4200"/>
              </a:lnSpc>
            </a:pPr>
            <a:r>
              <a:rPr dirty="0" sz="3050" spc="280">
                <a:solidFill>
                  <a:srgbClr val="F6AC37"/>
                </a:solidFill>
                <a:latin typeface="Times New Roman"/>
                <a:cs typeface="Times New Roman"/>
              </a:rPr>
              <a:t>Create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55">
                <a:solidFill>
                  <a:srgbClr val="F6AC37"/>
                </a:solidFill>
                <a:latin typeface="Times New Roman"/>
                <a:cs typeface="Times New Roman"/>
              </a:rPr>
              <a:t>a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80">
                <a:solidFill>
                  <a:srgbClr val="F6AC37"/>
                </a:solidFill>
                <a:latin typeface="Times New Roman"/>
                <a:cs typeface="Times New Roman"/>
              </a:rPr>
              <a:t>brand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405">
                <a:solidFill>
                  <a:srgbClr val="F6AC37"/>
                </a:solidFill>
                <a:latin typeface="Times New Roman"/>
                <a:cs typeface="Times New Roman"/>
              </a:rPr>
              <a:t>and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70">
                <a:solidFill>
                  <a:srgbClr val="F6AC37"/>
                </a:solidFill>
                <a:latin typeface="Times New Roman"/>
                <a:cs typeface="Times New Roman"/>
              </a:rPr>
              <a:t>visual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15">
                <a:solidFill>
                  <a:srgbClr val="F6AC37"/>
                </a:solidFill>
                <a:latin typeface="Times New Roman"/>
                <a:cs typeface="Times New Roman"/>
              </a:rPr>
              <a:t>Identity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65">
                <a:solidFill>
                  <a:srgbClr val="F6AC37"/>
                </a:solidFill>
                <a:latin typeface="Times New Roman"/>
                <a:cs typeface="Times New Roman"/>
              </a:rPr>
              <a:t>of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120">
                <a:solidFill>
                  <a:srgbClr val="F6AC37"/>
                </a:solidFill>
                <a:latin typeface="Times New Roman"/>
                <a:cs typeface="Times New Roman"/>
              </a:rPr>
              <a:t>DI.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145">
                <a:solidFill>
                  <a:srgbClr val="F6AC37"/>
                </a:solidFill>
                <a:latin typeface="Times New Roman"/>
                <a:cs typeface="Times New Roman"/>
              </a:rPr>
              <a:t>PE.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180">
                <a:solidFill>
                  <a:srgbClr val="F6AC37"/>
                </a:solidFill>
                <a:latin typeface="Times New Roman"/>
                <a:cs typeface="Times New Roman"/>
              </a:rPr>
              <a:t>THE.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900">
                <a:solidFill>
                  <a:srgbClr val="F6AC37"/>
                </a:solidFill>
                <a:latin typeface="Times New Roman"/>
                <a:cs typeface="Times New Roman"/>
              </a:rPr>
              <a:t>-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85">
                <a:solidFill>
                  <a:srgbClr val="60C4BE"/>
                </a:solidFill>
                <a:latin typeface="Times New Roman"/>
                <a:cs typeface="Times New Roman"/>
              </a:rPr>
              <a:t>new</a:t>
            </a:r>
            <a:r>
              <a:rPr dirty="0" sz="305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275">
                <a:solidFill>
                  <a:srgbClr val="60C4BE"/>
                </a:solidFill>
                <a:latin typeface="Times New Roman"/>
                <a:cs typeface="Times New Roman"/>
              </a:rPr>
              <a:t>logo,</a:t>
            </a:r>
            <a:r>
              <a:rPr dirty="0" sz="3050" spc="-3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00">
                <a:solidFill>
                  <a:srgbClr val="60C4BE"/>
                </a:solidFill>
                <a:latin typeface="Times New Roman"/>
                <a:cs typeface="Times New Roman"/>
              </a:rPr>
              <a:t>colour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65">
                <a:solidFill>
                  <a:srgbClr val="60C4BE"/>
                </a:solidFill>
                <a:latin typeface="Times New Roman"/>
                <a:cs typeface="Times New Roman"/>
              </a:rPr>
              <a:t>scheme,  </a:t>
            </a:r>
            <a:r>
              <a:rPr dirty="0" sz="3050" spc="370">
                <a:solidFill>
                  <a:srgbClr val="60C4BE"/>
                </a:solidFill>
                <a:latin typeface="Times New Roman"/>
                <a:cs typeface="Times New Roman"/>
              </a:rPr>
              <a:t>communication</a:t>
            </a:r>
            <a:r>
              <a:rPr dirty="0" sz="305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285">
                <a:solidFill>
                  <a:srgbClr val="60C4BE"/>
                </a:solidFill>
                <a:latin typeface="Times New Roman"/>
                <a:cs typeface="Times New Roman"/>
              </a:rPr>
              <a:t>style</a:t>
            </a:r>
            <a:endParaRPr sz="3050">
              <a:latin typeface="Times New Roman"/>
              <a:cs typeface="Times New Roman"/>
            </a:endParaRPr>
          </a:p>
          <a:p>
            <a:pPr marL="12700" marR="589915">
              <a:lnSpc>
                <a:spcPts val="4200"/>
              </a:lnSpc>
            </a:pPr>
            <a:r>
              <a:rPr dirty="0" sz="3050" spc="370">
                <a:solidFill>
                  <a:srgbClr val="F6AC37"/>
                </a:solidFill>
                <a:latin typeface="Times New Roman"/>
                <a:cs typeface="Times New Roman"/>
              </a:rPr>
              <a:t>Promoting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85">
                <a:solidFill>
                  <a:srgbClr val="F6AC37"/>
                </a:solidFill>
                <a:latin typeface="Times New Roman"/>
                <a:cs typeface="Times New Roman"/>
              </a:rPr>
              <a:t>initiatives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405">
                <a:solidFill>
                  <a:srgbClr val="F6AC37"/>
                </a:solidFill>
                <a:latin typeface="Times New Roman"/>
                <a:cs typeface="Times New Roman"/>
              </a:rPr>
              <a:t>and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60">
                <a:solidFill>
                  <a:srgbClr val="F6AC37"/>
                </a:solidFill>
                <a:latin typeface="Times New Roman"/>
                <a:cs typeface="Times New Roman"/>
              </a:rPr>
              <a:t>performances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F6AC37"/>
                </a:solidFill>
                <a:latin typeface="Times New Roman"/>
                <a:cs typeface="Times New Roman"/>
              </a:rPr>
              <a:t>done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F6AC37"/>
                </a:solidFill>
                <a:latin typeface="Times New Roman"/>
                <a:cs typeface="Times New Roman"/>
              </a:rPr>
              <a:t>at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F6AC37"/>
                </a:solidFill>
                <a:latin typeface="Times New Roman"/>
                <a:cs typeface="Times New Roman"/>
              </a:rPr>
              <a:t>the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F6AC37"/>
                </a:solidFill>
                <a:latin typeface="Times New Roman"/>
                <a:cs typeface="Times New Roman"/>
              </a:rPr>
              <a:t>theater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900">
                <a:solidFill>
                  <a:srgbClr val="F6AC37"/>
                </a:solidFill>
                <a:latin typeface="Times New Roman"/>
                <a:cs typeface="Times New Roman"/>
              </a:rPr>
              <a:t>-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60">
                <a:solidFill>
                  <a:srgbClr val="60C4BE"/>
                </a:solidFill>
                <a:latin typeface="Times New Roman"/>
                <a:cs typeface="Times New Roman"/>
              </a:rPr>
              <a:t>social</a:t>
            </a:r>
            <a:r>
              <a:rPr dirty="0" sz="305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60C4BE"/>
                </a:solidFill>
                <a:latin typeface="Times New Roman"/>
                <a:cs typeface="Times New Roman"/>
              </a:rPr>
              <a:t>media  </a:t>
            </a:r>
            <a:r>
              <a:rPr dirty="0" sz="3050" spc="345">
                <a:solidFill>
                  <a:srgbClr val="60C4BE"/>
                </a:solidFill>
                <a:latin typeface="Times New Roman"/>
                <a:cs typeface="Times New Roman"/>
              </a:rPr>
              <a:t>channels,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25">
                <a:solidFill>
                  <a:srgbClr val="60C4BE"/>
                </a:solidFill>
                <a:latin typeface="Times New Roman"/>
                <a:cs typeface="Times New Roman"/>
              </a:rPr>
              <a:t>printable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35">
                <a:solidFill>
                  <a:srgbClr val="60C4BE"/>
                </a:solidFill>
                <a:latin typeface="Times New Roman"/>
                <a:cs typeface="Times New Roman"/>
              </a:rPr>
              <a:t>materials,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85">
                <a:solidFill>
                  <a:srgbClr val="60C4BE"/>
                </a:solidFill>
                <a:latin typeface="Times New Roman"/>
                <a:cs typeface="Times New Roman"/>
              </a:rPr>
              <a:t>face-to-face</a:t>
            </a:r>
            <a:r>
              <a:rPr dirty="0" sz="3050" spc="-2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70">
                <a:solidFill>
                  <a:srgbClr val="60C4BE"/>
                </a:solidFill>
                <a:latin typeface="Times New Roman"/>
                <a:cs typeface="Times New Roman"/>
              </a:rPr>
              <a:t>promotion,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05">
                <a:solidFill>
                  <a:srgbClr val="60C4BE"/>
                </a:solidFill>
                <a:latin typeface="Times New Roman"/>
                <a:cs typeface="Times New Roman"/>
              </a:rPr>
              <a:t>collaborations</a:t>
            </a:r>
            <a:r>
              <a:rPr dirty="0" sz="3050" spc="-3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45">
                <a:solidFill>
                  <a:srgbClr val="60C4BE"/>
                </a:solidFill>
                <a:latin typeface="Times New Roman"/>
                <a:cs typeface="Times New Roman"/>
              </a:rPr>
              <a:t>with  </a:t>
            </a:r>
            <a:r>
              <a:rPr dirty="0" sz="3050" spc="320">
                <a:solidFill>
                  <a:srgbClr val="60C4BE"/>
                </a:solidFill>
                <a:latin typeface="Times New Roman"/>
                <a:cs typeface="Times New Roman"/>
              </a:rPr>
              <a:t>educational</a:t>
            </a:r>
            <a:r>
              <a:rPr dirty="0" sz="305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050" spc="340">
                <a:solidFill>
                  <a:srgbClr val="60C4BE"/>
                </a:solidFill>
                <a:latin typeface="Times New Roman"/>
                <a:cs typeface="Times New Roman"/>
              </a:rPr>
              <a:t>institutions</a:t>
            </a: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ts val="4200"/>
              </a:lnSpc>
            </a:pPr>
            <a:r>
              <a:rPr dirty="0" sz="3050" spc="345">
                <a:solidFill>
                  <a:srgbClr val="F6AC37"/>
                </a:solidFill>
                <a:latin typeface="Times New Roman"/>
                <a:cs typeface="Times New Roman"/>
              </a:rPr>
              <a:t>Informational</a:t>
            </a:r>
            <a:r>
              <a:rPr dirty="0" sz="3050" spc="-40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65">
                <a:solidFill>
                  <a:srgbClr val="F6AC37"/>
                </a:solidFill>
                <a:latin typeface="Times New Roman"/>
                <a:cs typeface="Times New Roman"/>
              </a:rPr>
              <a:t>campaign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55">
                <a:solidFill>
                  <a:srgbClr val="F6AC37"/>
                </a:solidFill>
                <a:latin typeface="Times New Roman"/>
                <a:cs typeface="Times New Roman"/>
              </a:rPr>
              <a:t>about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15">
                <a:solidFill>
                  <a:srgbClr val="F6AC37"/>
                </a:solidFill>
                <a:latin typeface="Times New Roman"/>
                <a:cs typeface="Times New Roman"/>
              </a:rPr>
              <a:t>refugee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F6AC37"/>
                </a:solidFill>
                <a:latin typeface="Times New Roman"/>
                <a:cs typeface="Times New Roman"/>
              </a:rPr>
              <a:t>employment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40">
                <a:solidFill>
                  <a:srgbClr val="F6AC37"/>
                </a:solidFill>
                <a:latin typeface="Times New Roman"/>
                <a:cs typeface="Times New Roman"/>
              </a:rPr>
              <a:t>via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F6AC37"/>
                </a:solidFill>
                <a:latin typeface="Times New Roman"/>
                <a:cs typeface="Times New Roman"/>
              </a:rPr>
              <a:t>the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45">
                <a:solidFill>
                  <a:srgbClr val="F6AC37"/>
                </a:solidFill>
                <a:latin typeface="Times New Roman"/>
                <a:cs typeface="Times New Roman"/>
              </a:rPr>
              <a:t>personal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20">
                <a:solidFill>
                  <a:srgbClr val="F6AC37"/>
                </a:solidFill>
                <a:latin typeface="Times New Roman"/>
                <a:cs typeface="Times New Roman"/>
              </a:rPr>
              <a:t>stories</a:t>
            </a:r>
            <a:r>
              <a:rPr dirty="0" sz="3050" spc="-3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265">
                <a:solidFill>
                  <a:srgbClr val="F6AC37"/>
                </a:solidFill>
                <a:latin typeface="Times New Roman"/>
                <a:cs typeface="Times New Roman"/>
              </a:rPr>
              <a:t>of  </a:t>
            </a:r>
            <a:r>
              <a:rPr dirty="0" sz="3050" spc="390">
                <a:solidFill>
                  <a:srgbClr val="F6AC37"/>
                </a:solidFill>
                <a:latin typeface="Times New Roman"/>
                <a:cs typeface="Times New Roman"/>
              </a:rPr>
              <a:t>the </a:t>
            </a:r>
            <a:r>
              <a:rPr dirty="0" sz="3050" spc="315">
                <a:solidFill>
                  <a:srgbClr val="F6AC37"/>
                </a:solidFill>
                <a:latin typeface="Times New Roman"/>
                <a:cs typeface="Times New Roman"/>
              </a:rPr>
              <a:t>refugee</a:t>
            </a:r>
            <a:r>
              <a:rPr dirty="0" sz="3050" spc="-475">
                <a:solidFill>
                  <a:srgbClr val="F6AC37"/>
                </a:solidFill>
                <a:latin typeface="Times New Roman"/>
                <a:cs typeface="Times New Roman"/>
              </a:rPr>
              <a:t> </a:t>
            </a:r>
            <a:r>
              <a:rPr dirty="0" sz="3050" spc="335">
                <a:solidFill>
                  <a:srgbClr val="F6AC37"/>
                </a:solidFill>
                <a:latin typeface="Times New Roman"/>
                <a:cs typeface="Times New Roman"/>
              </a:rPr>
              <a:t>participants</a:t>
            </a: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3050" spc="295">
                <a:solidFill>
                  <a:srgbClr val="5BA698"/>
                </a:solidFill>
                <a:latin typeface="Times New Roman"/>
                <a:cs typeface="Times New Roman"/>
              </a:rPr>
              <a:t>Evaluation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405">
                <a:solidFill>
                  <a:srgbClr val="5BA698"/>
                </a:solidFill>
                <a:latin typeface="Times New Roman"/>
                <a:cs typeface="Times New Roman"/>
              </a:rPr>
              <a:t>and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380">
                <a:solidFill>
                  <a:srgbClr val="5BA698"/>
                </a:solidFill>
                <a:latin typeface="Times New Roman"/>
                <a:cs typeface="Times New Roman"/>
              </a:rPr>
              <a:t>adjustment</a:t>
            </a:r>
            <a:r>
              <a:rPr dirty="0" sz="3050" spc="-3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265">
                <a:solidFill>
                  <a:srgbClr val="5BA698"/>
                </a:solidFill>
                <a:latin typeface="Times New Roman"/>
                <a:cs typeface="Times New Roman"/>
              </a:rPr>
              <a:t>of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390">
                <a:solidFill>
                  <a:srgbClr val="5BA698"/>
                </a:solidFill>
                <a:latin typeface="Times New Roman"/>
                <a:cs typeface="Times New Roman"/>
              </a:rPr>
              <a:t>the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330">
                <a:solidFill>
                  <a:srgbClr val="5BA698"/>
                </a:solidFill>
                <a:latin typeface="Times New Roman"/>
                <a:cs typeface="Times New Roman"/>
              </a:rPr>
              <a:t>results</a:t>
            </a:r>
            <a:r>
              <a:rPr dirty="0" sz="3050" spc="-3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409">
                <a:solidFill>
                  <a:srgbClr val="5BA698"/>
                </a:solidFill>
                <a:latin typeface="Times New Roman"/>
                <a:cs typeface="Times New Roman"/>
              </a:rPr>
              <a:t>on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355">
                <a:solidFill>
                  <a:srgbClr val="5BA698"/>
                </a:solidFill>
                <a:latin typeface="Times New Roman"/>
                <a:cs typeface="Times New Roman"/>
              </a:rPr>
              <a:t>a</a:t>
            </a:r>
            <a:r>
              <a:rPr dirty="0" sz="3050" spc="-3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459">
                <a:solidFill>
                  <a:srgbClr val="5BA698"/>
                </a:solidFill>
                <a:latin typeface="Times New Roman"/>
                <a:cs typeface="Times New Roman"/>
              </a:rPr>
              <a:t>three-month</a:t>
            </a:r>
            <a:r>
              <a:rPr dirty="0" sz="3050" spc="-4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050" spc="305">
                <a:solidFill>
                  <a:srgbClr val="5BA698"/>
                </a:solidFill>
                <a:latin typeface="Times New Roman"/>
                <a:cs typeface="Times New Roman"/>
              </a:rPr>
              <a:t>basis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5599" y="3208455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25599" y="4275255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5599" y="4808655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25599" y="5875455"/>
            <a:ext cx="123825" cy="12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5599" y="6942255"/>
            <a:ext cx="123825" cy="12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25599" y="8542455"/>
            <a:ext cx="123825" cy="12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5599" y="9609255"/>
            <a:ext cx="123825" cy="12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13510953" y="852811"/>
            <a:ext cx="3028315" cy="3028315"/>
            <a:chOff x="13510953" y="852811"/>
            <a:chExt cx="3028315" cy="3028315"/>
          </a:xfrm>
        </p:grpSpPr>
        <p:sp>
          <p:nvSpPr>
            <p:cNvPr id="12" name="object 12"/>
            <p:cNvSpPr/>
            <p:nvPr/>
          </p:nvSpPr>
          <p:spPr>
            <a:xfrm>
              <a:off x="13510953" y="852811"/>
              <a:ext cx="3028315" cy="3028315"/>
            </a:xfrm>
            <a:custGeom>
              <a:avLst/>
              <a:gdLst/>
              <a:ahLst/>
              <a:cxnLst/>
              <a:rect l="l" t="t" r="r" b="b"/>
              <a:pathLst>
                <a:path w="3028315" h="3028315">
                  <a:moveTo>
                    <a:pt x="1160005" y="2976593"/>
                  </a:moveTo>
                  <a:lnTo>
                    <a:pt x="51512" y="1868098"/>
                  </a:lnTo>
                  <a:lnTo>
                    <a:pt x="23191" y="1830972"/>
                  </a:lnTo>
                  <a:lnTo>
                    <a:pt x="5779" y="1788070"/>
                  </a:lnTo>
                  <a:lnTo>
                    <a:pt x="0" y="1742757"/>
                  </a:lnTo>
                  <a:lnTo>
                    <a:pt x="5848" y="1697441"/>
                  </a:lnTo>
                  <a:lnTo>
                    <a:pt x="23318" y="1654527"/>
                  </a:lnTo>
                  <a:lnTo>
                    <a:pt x="52406" y="1616425"/>
                  </a:lnTo>
                  <a:lnTo>
                    <a:pt x="1616390" y="52441"/>
                  </a:lnTo>
                  <a:lnTo>
                    <a:pt x="1654509" y="23336"/>
                  </a:lnTo>
                  <a:lnTo>
                    <a:pt x="1697434" y="5854"/>
                  </a:lnTo>
                  <a:lnTo>
                    <a:pt x="1742757" y="0"/>
                  </a:lnTo>
                  <a:lnTo>
                    <a:pt x="1788074" y="5775"/>
                  </a:lnTo>
                  <a:lnTo>
                    <a:pt x="1830976" y="23187"/>
                  </a:lnTo>
                  <a:lnTo>
                    <a:pt x="1869060" y="52237"/>
                  </a:lnTo>
                  <a:lnTo>
                    <a:pt x="2975876" y="1159053"/>
                  </a:lnTo>
                  <a:lnTo>
                    <a:pt x="3004922" y="1197132"/>
                  </a:lnTo>
                  <a:lnTo>
                    <a:pt x="3022330" y="1240032"/>
                  </a:lnTo>
                  <a:lnTo>
                    <a:pt x="3028105" y="1285347"/>
                  </a:lnTo>
                  <a:lnTo>
                    <a:pt x="3022249" y="1330669"/>
                  </a:lnTo>
                  <a:lnTo>
                    <a:pt x="3004767" y="1373593"/>
                  </a:lnTo>
                  <a:lnTo>
                    <a:pt x="2975662" y="1411713"/>
                  </a:lnTo>
                  <a:lnTo>
                    <a:pt x="1411678" y="2975696"/>
                  </a:lnTo>
                  <a:lnTo>
                    <a:pt x="1373576" y="3004784"/>
                  </a:lnTo>
                  <a:lnTo>
                    <a:pt x="1330663" y="3022256"/>
                  </a:lnTo>
                  <a:lnTo>
                    <a:pt x="1285347" y="3028105"/>
                  </a:lnTo>
                  <a:lnTo>
                    <a:pt x="1240036" y="3022327"/>
                  </a:lnTo>
                  <a:lnTo>
                    <a:pt x="1197137" y="3004917"/>
                  </a:lnTo>
                  <a:lnTo>
                    <a:pt x="1160005" y="2976593"/>
                  </a:lnTo>
                  <a:close/>
                </a:path>
              </a:pathLst>
            </a:custGeom>
            <a:solidFill>
              <a:srgbClr val="60C4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733471" y="1075364"/>
              <a:ext cx="2583180" cy="2583180"/>
            </a:xfrm>
            <a:custGeom>
              <a:avLst/>
              <a:gdLst/>
              <a:ahLst/>
              <a:cxnLst/>
              <a:rect l="l" t="t" r="r" b="b"/>
              <a:pathLst>
                <a:path w="2583180" h="2583179">
                  <a:moveTo>
                    <a:pt x="1107239" y="2582993"/>
                  </a:moveTo>
                  <a:lnTo>
                    <a:pt x="0" y="1475754"/>
                  </a:lnTo>
                  <a:lnTo>
                    <a:pt x="1475754" y="0"/>
                  </a:lnTo>
                  <a:lnTo>
                    <a:pt x="2582993" y="1107239"/>
                  </a:lnTo>
                  <a:lnTo>
                    <a:pt x="1107239" y="2582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365157" y="1033976"/>
              <a:ext cx="993140" cy="993140"/>
            </a:xfrm>
            <a:custGeom>
              <a:avLst/>
              <a:gdLst/>
              <a:ahLst/>
              <a:cxnLst/>
              <a:rect l="l" t="t" r="r" b="b"/>
              <a:pathLst>
                <a:path w="993140" h="993139">
                  <a:moveTo>
                    <a:pt x="693974" y="992734"/>
                  </a:moveTo>
                  <a:lnTo>
                    <a:pt x="0" y="298760"/>
                  </a:lnTo>
                  <a:lnTo>
                    <a:pt x="259617" y="39143"/>
                  </a:lnTo>
                  <a:lnTo>
                    <a:pt x="295679" y="13085"/>
                  </a:lnTo>
                  <a:lnTo>
                    <a:pt x="336590" y="35"/>
                  </a:lnTo>
                  <a:lnTo>
                    <a:pt x="379114" y="0"/>
                  </a:lnTo>
                  <a:lnTo>
                    <a:pt x="420017" y="12988"/>
                  </a:lnTo>
                  <a:lnTo>
                    <a:pt x="455145" y="38345"/>
                  </a:lnTo>
                  <a:lnTo>
                    <a:pt x="954391" y="537592"/>
                  </a:lnTo>
                  <a:lnTo>
                    <a:pt x="979746" y="572717"/>
                  </a:lnTo>
                  <a:lnTo>
                    <a:pt x="992734" y="613619"/>
                  </a:lnTo>
                  <a:lnTo>
                    <a:pt x="992699" y="656144"/>
                  </a:lnTo>
                  <a:lnTo>
                    <a:pt x="979649" y="697055"/>
                  </a:lnTo>
                  <a:lnTo>
                    <a:pt x="953591" y="733117"/>
                  </a:lnTo>
                  <a:lnTo>
                    <a:pt x="693974" y="992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682687" y="1170084"/>
              <a:ext cx="245708" cy="2456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976094" y="1463473"/>
              <a:ext cx="245690" cy="2457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460944" y="1865299"/>
              <a:ext cx="1395730" cy="1395730"/>
            </a:xfrm>
            <a:custGeom>
              <a:avLst/>
              <a:gdLst/>
              <a:ahLst/>
              <a:cxnLst/>
              <a:rect l="l" t="t" r="r" b="b"/>
              <a:pathLst>
                <a:path w="1395730" h="1395729">
                  <a:moveTo>
                    <a:pt x="471411" y="1365859"/>
                  </a:moveTo>
                  <a:lnTo>
                    <a:pt x="29540" y="923988"/>
                  </a:lnTo>
                  <a:lnTo>
                    <a:pt x="0" y="953528"/>
                  </a:lnTo>
                  <a:lnTo>
                    <a:pt x="441871" y="1395399"/>
                  </a:lnTo>
                  <a:lnTo>
                    <a:pt x="471411" y="1365859"/>
                  </a:lnTo>
                  <a:close/>
                </a:path>
                <a:path w="1395730" h="1395729">
                  <a:moveTo>
                    <a:pt x="656234" y="1181036"/>
                  </a:moveTo>
                  <a:lnTo>
                    <a:pt x="214363" y="739165"/>
                  </a:lnTo>
                  <a:lnTo>
                    <a:pt x="184823" y="768692"/>
                  </a:lnTo>
                  <a:lnTo>
                    <a:pt x="626694" y="1210576"/>
                  </a:lnTo>
                  <a:lnTo>
                    <a:pt x="656234" y="1181036"/>
                  </a:lnTo>
                  <a:close/>
                </a:path>
                <a:path w="1395730" h="1395729">
                  <a:moveTo>
                    <a:pt x="841006" y="996264"/>
                  </a:moveTo>
                  <a:lnTo>
                    <a:pt x="399135" y="554380"/>
                  </a:lnTo>
                  <a:lnTo>
                    <a:pt x="369608" y="583920"/>
                  </a:lnTo>
                  <a:lnTo>
                    <a:pt x="811479" y="1025791"/>
                  </a:lnTo>
                  <a:lnTo>
                    <a:pt x="841006" y="996264"/>
                  </a:lnTo>
                  <a:close/>
                </a:path>
                <a:path w="1395730" h="1395729">
                  <a:moveTo>
                    <a:pt x="1025791" y="811466"/>
                  </a:moveTo>
                  <a:lnTo>
                    <a:pt x="583920" y="369595"/>
                  </a:lnTo>
                  <a:lnTo>
                    <a:pt x="554393" y="399135"/>
                  </a:lnTo>
                  <a:lnTo>
                    <a:pt x="996264" y="841006"/>
                  </a:lnTo>
                  <a:lnTo>
                    <a:pt x="1025791" y="811466"/>
                  </a:lnTo>
                  <a:close/>
                </a:path>
                <a:path w="1395730" h="1395729">
                  <a:moveTo>
                    <a:pt x="1210614" y="626656"/>
                  </a:moveTo>
                  <a:lnTo>
                    <a:pt x="768743" y="184785"/>
                  </a:lnTo>
                  <a:lnTo>
                    <a:pt x="739203" y="214312"/>
                  </a:lnTo>
                  <a:lnTo>
                    <a:pt x="1181074" y="656196"/>
                  </a:lnTo>
                  <a:lnTo>
                    <a:pt x="1210614" y="626656"/>
                  </a:lnTo>
                  <a:close/>
                </a:path>
                <a:path w="1395730" h="1395729">
                  <a:moveTo>
                    <a:pt x="1395399" y="441871"/>
                  </a:moveTo>
                  <a:lnTo>
                    <a:pt x="953528" y="0"/>
                  </a:lnTo>
                  <a:lnTo>
                    <a:pt x="923988" y="29527"/>
                  </a:lnTo>
                  <a:lnTo>
                    <a:pt x="1365872" y="471398"/>
                  </a:lnTo>
                  <a:lnTo>
                    <a:pt x="1395399" y="441871"/>
                  </a:lnTo>
                  <a:close/>
                </a:path>
              </a:pathLst>
            </a:custGeom>
            <a:solidFill>
              <a:srgbClr val="182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127331" y="1508436"/>
              <a:ext cx="1062355" cy="1062355"/>
            </a:xfrm>
            <a:custGeom>
              <a:avLst/>
              <a:gdLst/>
              <a:ahLst/>
              <a:cxnLst/>
              <a:rect l="l" t="t" r="r" b="b"/>
              <a:pathLst>
                <a:path w="1062355" h="1062355">
                  <a:moveTo>
                    <a:pt x="900536" y="322961"/>
                  </a:moveTo>
                  <a:lnTo>
                    <a:pt x="739167" y="161592"/>
                  </a:lnTo>
                  <a:lnTo>
                    <a:pt x="900759" y="0"/>
                  </a:lnTo>
                  <a:lnTo>
                    <a:pt x="1062128" y="161369"/>
                  </a:lnTo>
                  <a:lnTo>
                    <a:pt x="900536" y="322961"/>
                  </a:lnTo>
                </a:path>
                <a:path w="1062355" h="1062355">
                  <a:moveTo>
                    <a:pt x="530972" y="692525"/>
                  </a:moveTo>
                  <a:lnTo>
                    <a:pt x="369603" y="531156"/>
                  </a:lnTo>
                  <a:lnTo>
                    <a:pt x="531156" y="369603"/>
                  </a:lnTo>
                  <a:lnTo>
                    <a:pt x="692525" y="530972"/>
                  </a:lnTo>
                  <a:lnTo>
                    <a:pt x="530972" y="692525"/>
                  </a:lnTo>
                </a:path>
                <a:path w="1062355" h="1062355">
                  <a:moveTo>
                    <a:pt x="161369" y="1062128"/>
                  </a:moveTo>
                  <a:lnTo>
                    <a:pt x="0" y="900759"/>
                  </a:lnTo>
                  <a:lnTo>
                    <a:pt x="161592" y="739167"/>
                  </a:lnTo>
                  <a:lnTo>
                    <a:pt x="322961" y="900536"/>
                  </a:lnTo>
                  <a:lnTo>
                    <a:pt x="161369" y="1062128"/>
                  </a:lnTo>
                </a:path>
              </a:pathLst>
            </a:custGeom>
            <a:ln w="41739">
              <a:solidFill>
                <a:srgbClr val="18264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276061" y="1600371"/>
              <a:ext cx="1122680" cy="862965"/>
            </a:xfrm>
            <a:custGeom>
              <a:avLst/>
              <a:gdLst/>
              <a:ahLst/>
              <a:cxnLst/>
              <a:rect l="l" t="t" r="r" b="b"/>
              <a:pathLst>
                <a:path w="1122680" h="862964">
                  <a:moveTo>
                    <a:pt x="740200" y="0"/>
                  </a:moveTo>
                  <a:lnTo>
                    <a:pt x="742693" y="122245"/>
                  </a:lnTo>
                  <a:lnTo>
                    <a:pt x="1122528" y="23130"/>
                  </a:lnTo>
                </a:path>
                <a:path w="1122680" h="862964">
                  <a:moveTo>
                    <a:pt x="370105" y="370095"/>
                  </a:moveTo>
                  <a:lnTo>
                    <a:pt x="372598" y="492340"/>
                  </a:lnTo>
                  <a:lnTo>
                    <a:pt x="752423" y="393235"/>
                  </a:lnTo>
                </a:path>
                <a:path w="1122680" h="862964">
                  <a:moveTo>
                    <a:pt x="0" y="740200"/>
                  </a:moveTo>
                  <a:lnTo>
                    <a:pt x="2493" y="862445"/>
                  </a:lnTo>
                  <a:lnTo>
                    <a:pt x="382317" y="763341"/>
                  </a:lnTo>
                </a:path>
              </a:pathLst>
            </a:custGeom>
            <a:ln w="41739">
              <a:solidFill>
                <a:srgbClr val="D54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040441" y="857271"/>
            <a:ext cx="6207125" cy="1565275"/>
          </a:xfrm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5900" spc="-229">
                <a:solidFill>
                  <a:srgbClr val="6F78B6"/>
                </a:solidFill>
              </a:rPr>
              <a:t>KEY</a:t>
            </a:r>
            <a:r>
              <a:rPr dirty="0" sz="5900" spc="-150">
                <a:solidFill>
                  <a:srgbClr val="6F78B6"/>
                </a:solidFill>
              </a:rPr>
              <a:t> </a:t>
            </a:r>
            <a:r>
              <a:rPr dirty="0" sz="5900" spc="35">
                <a:solidFill>
                  <a:srgbClr val="6F78B6"/>
                </a:solidFill>
              </a:rPr>
              <a:t>ACTIVITIES</a:t>
            </a:r>
            <a:endParaRPr sz="5900"/>
          </a:p>
          <a:p>
            <a:pPr algn="ctr" marL="161925">
              <a:lnSpc>
                <a:spcPct val="100000"/>
              </a:lnSpc>
              <a:spcBef>
                <a:spcPts val="470"/>
              </a:spcBef>
            </a:pPr>
            <a:r>
              <a:rPr dirty="0" sz="3050" spc="480">
                <a:solidFill>
                  <a:srgbClr val="6A79B9"/>
                </a:solidFill>
              </a:rPr>
              <a:t>Non-</a:t>
            </a:r>
            <a:r>
              <a:rPr dirty="0" sz="3050" spc="-355">
                <a:solidFill>
                  <a:srgbClr val="6A79B9"/>
                </a:solidFill>
              </a:rPr>
              <a:t> </a:t>
            </a:r>
            <a:r>
              <a:rPr dirty="0" sz="3050" spc="254">
                <a:solidFill>
                  <a:srgbClr val="6A79B9"/>
                </a:solidFill>
              </a:rPr>
              <a:t>Program </a:t>
            </a:r>
            <a:r>
              <a:rPr dirty="0" sz="3050" spc="215">
                <a:solidFill>
                  <a:srgbClr val="6A79B9"/>
                </a:solidFill>
              </a:rPr>
              <a:t>Activities</a:t>
            </a:r>
            <a:endParaRPr sz="3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9273" y="2446844"/>
            <a:ext cx="2595665" cy="6473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769" y="974185"/>
            <a:ext cx="1330896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 spc="105">
                <a:solidFill>
                  <a:srgbClr val="F5AC38"/>
                </a:solidFill>
              </a:rPr>
              <a:t>IMPACT </a:t>
            </a:r>
            <a:r>
              <a:rPr dirty="0" sz="6300" spc="540">
                <a:solidFill>
                  <a:srgbClr val="6A79B9"/>
                </a:solidFill>
              </a:rPr>
              <a:t>and </a:t>
            </a:r>
            <a:r>
              <a:rPr dirty="0" sz="6300" spc="105">
                <a:solidFill>
                  <a:srgbClr val="5BA698"/>
                </a:solidFill>
              </a:rPr>
              <a:t>IMPACT</a:t>
            </a:r>
            <a:r>
              <a:rPr dirty="0" sz="6300" spc="-944">
                <a:solidFill>
                  <a:srgbClr val="5BA698"/>
                </a:solidFill>
              </a:rPr>
              <a:t> </a:t>
            </a:r>
            <a:r>
              <a:rPr dirty="0" sz="6300" spc="105">
                <a:solidFill>
                  <a:srgbClr val="5BA698"/>
                </a:solidFill>
              </a:rPr>
              <a:t>MEASURES</a:t>
            </a:r>
            <a:endParaRPr sz="6300"/>
          </a:p>
        </p:txBody>
      </p:sp>
      <p:sp>
        <p:nvSpPr>
          <p:cNvPr id="4" name="object 4"/>
          <p:cNvSpPr/>
          <p:nvPr/>
        </p:nvSpPr>
        <p:spPr>
          <a:xfrm>
            <a:off x="2001594" y="2887864"/>
            <a:ext cx="161925" cy="161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73614" y="2526549"/>
            <a:ext cx="14145894" cy="658177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3900" spc="330">
                <a:solidFill>
                  <a:srgbClr val="F5AC38"/>
                </a:solidFill>
                <a:latin typeface="Times New Roman"/>
                <a:cs typeface="Times New Roman"/>
              </a:rPr>
              <a:t>Raise</a:t>
            </a:r>
            <a:r>
              <a:rPr dirty="0" sz="3900" spc="-6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59">
                <a:solidFill>
                  <a:srgbClr val="F5AC38"/>
                </a:solidFill>
                <a:latin typeface="Times New Roman"/>
                <a:cs typeface="Times New Roman"/>
              </a:rPr>
              <a:t>awareness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59">
                <a:solidFill>
                  <a:srgbClr val="F5AC38"/>
                </a:solidFill>
                <a:latin typeface="Times New Roman"/>
                <a:cs typeface="Times New Roman"/>
              </a:rPr>
              <a:t>about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355">
                <a:solidFill>
                  <a:srgbClr val="F5AC38"/>
                </a:solidFill>
                <a:latin typeface="Times New Roman"/>
                <a:cs typeface="Times New Roman"/>
              </a:rPr>
              <a:t>Refugee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34">
                <a:solidFill>
                  <a:srgbClr val="F5AC38"/>
                </a:solidFill>
                <a:latin typeface="Times New Roman"/>
                <a:cs typeface="Times New Roman"/>
              </a:rPr>
              <a:t>situation</a:t>
            </a:r>
            <a:endParaRPr sz="3900">
              <a:latin typeface="Times New Roman"/>
              <a:cs typeface="Times New Roman"/>
            </a:endParaRPr>
          </a:p>
          <a:p>
            <a:pPr marL="12700" marR="5080" indent="116839">
              <a:lnSpc>
                <a:spcPct val="115399"/>
              </a:lnSpc>
            </a:pPr>
            <a:r>
              <a:rPr dirty="0" sz="3900" spc="330">
                <a:solidFill>
                  <a:srgbClr val="F5AC38"/>
                </a:solidFill>
                <a:latin typeface="Times New Roman"/>
                <a:cs typeface="Times New Roman"/>
              </a:rPr>
              <a:t>Raise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F5AC38"/>
                </a:solidFill>
                <a:latin typeface="Times New Roman"/>
                <a:cs typeface="Times New Roman"/>
              </a:rPr>
              <a:t>employment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55">
                <a:solidFill>
                  <a:srgbClr val="F5AC38"/>
                </a:solidFill>
                <a:latin typeface="Times New Roman"/>
                <a:cs typeface="Times New Roman"/>
              </a:rPr>
              <a:t>rate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25">
                <a:solidFill>
                  <a:srgbClr val="F5AC38"/>
                </a:solidFill>
                <a:latin typeface="Times New Roman"/>
                <a:cs typeface="Times New Roman"/>
              </a:rPr>
              <a:t>in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395">
                <a:solidFill>
                  <a:srgbClr val="F5AC38"/>
                </a:solidFill>
                <a:latin typeface="Times New Roman"/>
                <a:cs typeface="Times New Roman"/>
              </a:rPr>
              <a:t>cultural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20">
                <a:solidFill>
                  <a:srgbClr val="F5AC38"/>
                </a:solidFill>
                <a:latin typeface="Times New Roman"/>
                <a:cs typeface="Times New Roman"/>
              </a:rPr>
              <a:t>sector</a:t>
            </a:r>
            <a:r>
              <a:rPr dirty="0" sz="39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30">
                <a:solidFill>
                  <a:srgbClr val="F5AC38"/>
                </a:solidFill>
                <a:latin typeface="Times New Roman"/>
                <a:cs typeface="Times New Roman"/>
              </a:rPr>
              <a:t>amongst  </a:t>
            </a:r>
            <a:r>
              <a:rPr dirty="0" sz="3900" spc="409">
                <a:solidFill>
                  <a:srgbClr val="F5AC38"/>
                </a:solidFill>
                <a:latin typeface="Times New Roman"/>
                <a:cs typeface="Times New Roman"/>
              </a:rPr>
              <a:t>refugees</a:t>
            </a: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900" spc="390">
                <a:solidFill>
                  <a:srgbClr val="F5AC38"/>
                </a:solidFill>
                <a:latin typeface="Times New Roman"/>
                <a:cs typeface="Times New Roman"/>
              </a:rPr>
              <a:t>Better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34">
                <a:solidFill>
                  <a:srgbClr val="F5AC38"/>
                </a:solidFill>
                <a:latin typeface="Times New Roman"/>
                <a:cs typeface="Times New Roman"/>
              </a:rPr>
              <a:t>contact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55">
                <a:solidFill>
                  <a:srgbClr val="F5AC38"/>
                </a:solidFill>
                <a:latin typeface="Times New Roman"/>
                <a:cs typeface="Times New Roman"/>
              </a:rPr>
              <a:t>between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75">
                <a:solidFill>
                  <a:srgbClr val="F5AC38"/>
                </a:solidFill>
                <a:latin typeface="Times New Roman"/>
                <a:cs typeface="Times New Roman"/>
              </a:rPr>
              <a:t>theater</a:t>
            </a:r>
            <a:r>
              <a:rPr dirty="0" sz="39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520">
                <a:solidFill>
                  <a:srgbClr val="F5AC38"/>
                </a:solidFill>
                <a:latin typeface="Times New Roman"/>
                <a:cs typeface="Times New Roman"/>
              </a:rPr>
              <a:t>and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390">
                <a:solidFill>
                  <a:srgbClr val="F5AC38"/>
                </a:solidFill>
                <a:latin typeface="Times New Roman"/>
                <a:cs typeface="Times New Roman"/>
              </a:rPr>
              <a:t>its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59">
                <a:solidFill>
                  <a:srgbClr val="F5AC38"/>
                </a:solidFill>
                <a:latin typeface="Times New Roman"/>
                <a:cs typeface="Times New Roman"/>
              </a:rPr>
              <a:t>target</a:t>
            </a:r>
            <a:r>
              <a:rPr dirty="0" sz="3900" spc="-5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900" spc="415">
                <a:solidFill>
                  <a:srgbClr val="F5AC38"/>
                </a:solidFill>
                <a:latin typeface="Times New Roman"/>
                <a:cs typeface="Times New Roman"/>
              </a:rPr>
              <a:t>audience</a:t>
            </a:r>
            <a:endParaRPr sz="3900">
              <a:latin typeface="Times New Roman"/>
              <a:cs typeface="Times New Roman"/>
            </a:endParaRPr>
          </a:p>
          <a:p>
            <a:pPr marL="12700" marR="7188834">
              <a:lnSpc>
                <a:spcPct val="115399"/>
              </a:lnSpc>
              <a:spcBef>
                <a:spcPts val="3020"/>
              </a:spcBef>
            </a:pPr>
            <a:r>
              <a:rPr dirty="0" sz="3900" spc="420">
                <a:solidFill>
                  <a:srgbClr val="5BA698"/>
                </a:solidFill>
                <a:latin typeface="Times New Roman"/>
                <a:cs typeface="Times New Roman"/>
              </a:rPr>
              <a:t>Increasing </a:t>
            </a:r>
            <a:r>
              <a:rPr dirty="0" sz="3900" spc="450">
                <a:solidFill>
                  <a:srgbClr val="5BA698"/>
                </a:solidFill>
                <a:latin typeface="Times New Roman"/>
                <a:cs typeface="Times New Roman"/>
              </a:rPr>
              <a:t>Theater</a:t>
            </a:r>
            <a:r>
              <a:rPr dirty="0" sz="3900" spc="-54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415">
                <a:solidFill>
                  <a:srgbClr val="5BA698"/>
                </a:solidFill>
                <a:latin typeface="Times New Roman"/>
                <a:cs typeface="Times New Roman"/>
              </a:rPr>
              <a:t>audience  </a:t>
            </a:r>
            <a:r>
              <a:rPr dirty="0" sz="3900" spc="345">
                <a:solidFill>
                  <a:srgbClr val="5BA698"/>
                </a:solidFill>
                <a:latin typeface="Times New Roman"/>
                <a:cs typeface="Times New Roman"/>
              </a:rPr>
              <a:t>Survey </a:t>
            </a:r>
            <a:r>
              <a:rPr dirty="0" sz="3900" spc="445">
                <a:solidFill>
                  <a:srgbClr val="5BA698"/>
                </a:solidFill>
                <a:latin typeface="Times New Roman"/>
                <a:cs typeface="Times New Roman"/>
              </a:rPr>
              <a:t>with </a:t>
            </a:r>
            <a:r>
              <a:rPr dirty="0" sz="3900" spc="409">
                <a:solidFill>
                  <a:srgbClr val="5BA698"/>
                </a:solidFill>
                <a:latin typeface="Times New Roman"/>
                <a:cs typeface="Times New Roman"/>
              </a:rPr>
              <a:t>refugees  </a:t>
            </a:r>
            <a:r>
              <a:rPr dirty="0" sz="3900" spc="400">
                <a:solidFill>
                  <a:srgbClr val="5BA698"/>
                </a:solidFill>
                <a:latin typeface="Times New Roman"/>
                <a:cs typeface="Times New Roman"/>
              </a:rPr>
              <a:t>Surplus</a:t>
            </a:r>
            <a:endParaRPr sz="3900">
              <a:latin typeface="Times New Roman"/>
              <a:cs typeface="Times New Roman"/>
            </a:endParaRPr>
          </a:p>
          <a:p>
            <a:pPr marL="12700" marR="2160270">
              <a:lnSpc>
                <a:spcPct val="115399"/>
              </a:lnSpc>
            </a:pPr>
            <a:r>
              <a:rPr dirty="0" sz="3900" spc="420">
                <a:solidFill>
                  <a:srgbClr val="5BA698"/>
                </a:solidFill>
                <a:latin typeface="Times New Roman"/>
                <a:cs typeface="Times New Roman"/>
              </a:rPr>
              <a:t>Increasing</a:t>
            </a:r>
            <a:r>
              <a:rPr dirty="0" sz="39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5BA698"/>
                </a:solidFill>
                <a:latin typeface="Times New Roman"/>
                <a:cs typeface="Times New Roman"/>
              </a:rPr>
              <a:t>employment</a:t>
            </a:r>
            <a:r>
              <a:rPr dirty="0" sz="39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455">
                <a:solidFill>
                  <a:srgbClr val="5BA698"/>
                </a:solidFill>
                <a:latin typeface="Times New Roman"/>
                <a:cs typeface="Times New Roman"/>
              </a:rPr>
              <a:t>rate</a:t>
            </a:r>
            <a:r>
              <a:rPr dirty="0" sz="39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340">
                <a:solidFill>
                  <a:srgbClr val="5BA698"/>
                </a:solidFill>
                <a:latin typeface="Times New Roman"/>
                <a:cs typeface="Times New Roman"/>
              </a:rPr>
              <a:t>of</a:t>
            </a:r>
            <a:r>
              <a:rPr dirty="0" sz="39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500">
                <a:solidFill>
                  <a:srgbClr val="5BA698"/>
                </a:solidFill>
                <a:latin typeface="Times New Roman"/>
                <a:cs typeface="Times New Roman"/>
              </a:rPr>
              <a:t>the</a:t>
            </a:r>
            <a:r>
              <a:rPr dirty="0" sz="3900" spc="-5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409">
                <a:solidFill>
                  <a:srgbClr val="5BA698"/>
                </a:solidFill>
                <a:latin typeface="Times New Roman"/>
                <a:cs typeface="Times New Roman"/>
              </a:rPr>
              <a:t>refugees</a:t>
            </a:r>
            <a:r>
              <a:rPr dirty="0" sz="3900" spc="-45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420">
                <a:solidFill>
                  <a:srgbClr val="5BA698"/>
                </a:solidFill>
                <a:latin typeface="Times New Roman"/>
                <a:cs typeface="Times New Roman"/>
              </a:rPr>
              <a:t>after  </a:t>
            </a:r>
            <a:r>
              <a:rPr dirty="0" sz="3900" spc="500">
                <a:solidFill>
                  <a:srgbClr val="5BA698"/>
                </a:solidFill>
                <a:latin typeface="Times New Roman"/>
                <a:cs typeface="Times New Roman"/>
              </a:rPr>
              <a:t>the</a:t>
            </a:r>
            <a:r>
              <a:rPr dirty="0" sz="3900" spc="-60">
                <a:solidFill>
                  <a:srgbClr val="5BA698"/>
                </a:solidFill>
                <a:latin typeface="Times New Roman"/>
                <a:cs typeface="Times New Roman"/>
              </a:rPr>
              <a:t> </a:t>
            </a:r>
            <a:r>
              <a:rPr dirty="0" sz="3900" spc="385">
                <a:solidFill>
                  <a:srgbClr val="5BA698"/>
                </a:solidFill>
                <a:latin typeface="Times New Roman"/>
                <a:cs typeface="Times New Roman"/>
              </a:rPr>
              <a:t>project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1594" y="3573664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1594" y="4945264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1594" y="6014831"/>
            <a:ext cx="161925" cy="16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01594" y="6700631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01594" y="7386431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1594" y="8072231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477" y="2888516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2256" y="2548898"/>
            <a:ext cx="14290040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97815" indent="108585">
              <a:lnSpc>
                <a:spcPct val="116300"/>
              </a:lnSpc>
              <a:spcBef>
                <a:spcPts val="95"/>
              </a:spcBef>
            </a:pPr>
            <a:r>
              <a:rPr dirty="0" sz="3600" spc="210">
                <a:solidFill>
                  <a:srgbClr val="F5AC38"/>
                </a:solidFill>
                <a:latin typeface="Times New Roman"/>
                <a:cs typeface="Times New Roman"/>
              </a:rPr>
              <a:t>NGOs: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40">
                <a:solidFill>
                  <a:srgbClr val="F5AC38"/>
                </a:solidFill>
                <a:latin typeface="Times New Roman"/>
                <a:cs typeface="Times New Roman"/>
              </a:rPr>
              <a:t>such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30">
                <a:solidFill>
                  <a:srgbClr val="F5AC38"/>
                </a:solidFill>
                <a:latin typeface="Times New Roman"/>
                <a:cs typeface="Times New Roman"/>
              </a:rPr>
              <a:t>as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165">
                <a:solidFill>
                  <a:srgbClr val="F5AC38"/>
                </a:solidFill>
                <a:latin typeface="Times New Roman"/>
                <a:cs typeface="Times New Roman"/>
              </a:rPr>
              <a:t>ICSD,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20">
                <a:solidFill>
                  <a:srgbClr val="F5AC38"/>
                </a:solidFill>
                <a:latin typeface="Times New Roman"/>
                <a:cs typeface="Times New Roman"/>
              </a:rPr>
              <a:t>Solidarity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60">
                <a:solidFill>
                  <a:srgbClr val="F5AC38"/>
                </a:solidFill>
                <a:latin typeface="Times New Roman"/>
                <a:cs typeface="Times New Roman"/>
              </a:rPr>
              <a:t>Now,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15">
                <a:solidFill>
                  <a:srgbClr val="F5AC38"/>
                </a:solidFill>
                <a:latin typeface="Times New Roman"/>
                <a:cs typeface="Times New Roman"/>
              </a:rPr>
              <a:t>which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30">
                <a:solidFill>
                  <a:srgbClr val="F5AC38"/>
                </a:solidFill>
                <a:latin typeface="Times New Roman"/>
                <a:cs typeface="Times New Roman"/>
              </a:rPr>
              <a:t>can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85">
                <a:solidFill>
                  <a:srgbClr val="F5AC38"/>
                </a:solidFill>
                <a:latin typeface="Times New Roman"/>
                <a:cs typeface="Times New Roman"/>
              </a:rPr>
              <a:t>be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75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65">
                <a:solidFill>
                  <a:srgbClr val="F5AC38"/>
                </a:solidFill>
                <a:latin typeface="Times New Roman"/>
                <a:cs typeface="Times New Roman"/>
              </a:rPr>
              <a:t>driving  </a:t>
            </a:r>
            <a:r>
              <a:rPr dirty="0" sz="3600" spc="345">
                <a:solidFill>
                  <a:srgbClr val="F5AC38"/>
                </a:solidFill>
                <a:latin typeface="Times New Roman"/>
                <a:cs typeface="Times New Roman"/>
              </a:rPr>
              <a:t>force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34">
                <a:solidFill>
                  <a:srgbClr val="F5AC38"/>
                </a:solidFill>
                <a:latin typeface="Times New Roman"/>
                <a:cs typeface="Times New Roman"/>
              </a:rPr>
              <a:t>to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25">
                <a:solidFill>
                  <a:srgbClr val="F5AC38"/>
                </a:solidFill>
                <a:latin typeface="Times New Roman"/>
                <a:cs typeface="Times New Roman"/>
              </a:rPr>
              <a:t>improve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75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10">
                <a:solidFill>
                  <a:srgbClr val="F5AC38"/>
                </a:solidFill>
                <a:latin typeface="Times New Roman"/>
                <a:cs typeface="Times New Roman"/>
              </a:rPr>
              <a:t>living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59">
                <a:solidFill>
                  <a:srgbClr val="F5AC38"/>
                </a:solidFill>
                <a:latin typeface="Times New Roman"/>
                <a:cs typeface="Times New Roman"/>
              </a:rPr>
              <a:t>standards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70">
                <a:solidFill>
                  <a:srgbClr val="F5AC38"/>
                </a:solidFill>
                <a:latin typeface="Times New Roman"/>
                <a:cs typeface="Times New Roman"/>
              </a:rPr>
              <a:t>for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75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85">
                <a:solidFill>
                  <a:srgbClr val="F5AC38"/>
                </a:solidFill>
                <a:latin typeface="Times New Roman"/>
                <a:cs typeface="Times New Roman"/>
              </a:rPr>
              <a:t>refugee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35">
                <a:solidFill>
                  <a:srgbClr val="F5AC38"/>
                </a:solidFill>
                <a:latin typeface="Times New Roman"/>
                <a:cs typeface="Times New Roman"/>
              </a:rPr>
              <a:t>people.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16300"/>
              </a:lnSpc>
            </a:pPr>
            <a:r>
              <a:rPr dirty="0" sz="3600" spc="120">
                <a:solidFill>
                  <a:srgbClr val="60C4BE"/>
                </a:solidFill>
                <a:latin typeface="Times New Roman"/>
                <a:cs typeface="Times New Roman"/>
              </a:rPr>
              <a:t>EU </a:t>
            </a:r>
            <a:r>
              <a:rPr dirty="0" sz="3600" spc="425">
                <a:solidFill>
                  <a:srgbClr val="60C4BE"/>
                </a:solidFill>
                <a:latin typeface="Times New Roman"/>
                <a:cs typeface="Times New Roman"/>
              </a:rPr>
              <a:t>funding </a:t>
            </a:r>
            <a:r>
              <a:rPr dirty="0" sz="3600" spc="455">
                <a:solidFill>
                  <a:srgbClr val="60C4BE"/>
                </a:solidFill>
                <a:latin typeface="Times New Roman"/>
                <a:cs typeface="Times New Roman"/>
              </a:rPr>
              <a:t>programs: </a:t>
            </a:r>
            <a:r>
              <a:rPr dirty="0" sz="3600" spc="345">
                <a:solidFill>
                  <a:srgbClr val="60C4BE"/>
                </a:solidFill>
                <a:latin typeface="Times New Roman"/>
                <a:cs typeface="Times New Roman"/>
              </a:rPr>
              <a:t>Asylum, </a:t>
            </a:r>
            <a:r>
              <a:rPr dirty="0" sz="3600" spc="395">
                <a:solidFill>
                  <a:srgbClr val="60C4BE"/>
                </a:solidFill>
                <a:latin typeface="Times New Roman"/>
                <a:cs typeface="Times New Roman"/>
              </a:rPr>
              <a:t>Migration </a:t>
            </a:r>
            <a:r>
              <a:rPr dirty="0" sz="3600" spc="495">
                <a:solidFill>
                  <a:srgbClr val="60C4BE"/>
                </a:solidFill>
                <a:latin typeface="Times New Roman"/>
                <a:cs typeface="Times New Roman"/>
              </a:rPr>
              <a:t>and </a:t>
            </a:r>
            <a:r>
              <a:rPr dirty="0" sz="3600" spc="425">
                <a:solidFill>
                  <a:srgbClr val="60C4BE"/>
                </a:solidFill>
                <a:latin typeface="Times New Roman"/>
                <a:cs typeface="Times New Roman"/>
              </a:rPr>
              <a:t>Integration  </a:t>
            </a:r>
            <a:r>
              <a:rPr dirty="0" sz="3600" spc="415">
                <a:solidFill>
                  <a:srgbClr val="60C4BE"/>
                </a:solidFill>
                <a:latin typeface="Times New Roman"/>
                <a:cs typeface="Times New Roman"/>
              </a:rPr>
              <a:t>Fund,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15">
                <a:solidFill>
                  <a:srgbClr val="60C4BE"/>
                </a:solidFill>
                <a:latin typeface="Times New Roman"/>
                <a:cs typeface="Times New Roman"/>
              </a:rPr>
              <a:t>Creative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80">
                <a:solidFill>
                  <a:srgbClr val="60C4BE"/>
                </a:solidFill>
                <a:latin typeface="Times New Roman"/>
                <a:cs typeface="Times New Roman"/>
              </a:rPr>
              <a:t>Europe,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45">
                <a:solidFill>
                  <a:srgbClr val="60C4BE"/>
                </a:solidFill>
                <a:latin typeface="Times New Roman"/>
                <a:cs typeface="Times New Roman"/>
              </a:rPr>
              <a:t>Erasmus+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90">
                <a:solidFill>
                  <a:srgbClr val="60C4BE"/>
                </a:solidFill>
                <a:latin typeface="Times New Roman"/>
                <a:cs typeface="Times New Roman"/>
              </a:rPr>
              <a:t>that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30">
                <a:solidFill>
                  <a:srgbClr val="60C4BE"/>
                </a:solidFill>
                <a:latin typeface="Times New Roman"/>
                <a:cs typeface="Times New Roman"/>
              </a:rPr>
              <a:t>can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70">
                <a:solidFill>
                  <a:srgbClr val="60C4BE"/>
                </a:solidFill>
                <a:latin typeface="Times New Roman"/>
                <a:cs typeface="Times New Roman"/>
              </a:rPr>
              <a:t>provide</a:t>
            </a:r>
            <a:r>
              <a:rPr dirty="0" sz="3600" spc="-40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25">
                <a:solidFill>
                  <a:srgbClr val="60C4BE"/>
                </a:solidFill>
                <a:latin typeface="Times New Roman"/>
                <a:cs typeface="Times New Roman"/>
              </a:rPr>
              <a:t>funding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95">
                <a:solidFill>
                  <a:srgbClr val="60C4BE"/>
                </a:solidFill>
                <a:latin typeface="Times New Roman"/>
                <a:cs typeface="Times New Roman"/>
              </a:rPr>
              <a:t>and  </a:t>
            </a:r>
            <a:r>
              <a:rPr dirty="0" sz="3600" spc="455">
                <a:solidFill>
                  <a:srgbClr val="60C4BE"/>
                </a:solidFill>
                <a:latin typeface="Times New Roman"/>
                <a:cs typeface="Times New Roman"/>
              </a:rPr>
              <a:t>support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34">
                <a:solidFill>
                  <a:srgbClr val="60C4BE"/>
                </a:solidFill>
                <a:latin typeface="Times New Roman"/>
                <a:cs typeface="Times New Roman"/>
              </a:rPr>
              <a:t>to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75">
                <a:solidFill>
                  <a:srgbClr val="60C4BE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90">
                <a:solidFill>
                  <a:srgbClr val="60C4BE"/>
                </a:solidFill>
                <a:latin typeface="Times New Roman"/>
                <a:cs typeface="Times New Roman"/>
              </a:rPr>
              <a:t>culture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495">
                <a:solidFill>
                  <a:srgbClr val="60C4BE"/>
                </a:solidFill>
                <a:latin typeface="Times New Roman"/>
                <a:cs typeface="Times New Roman"/>
              </a:rPr>
              <a:t>and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60">
                <a:solidFill>
                  <a:srgbClr val="60C4BE"/>
                </a:solidFill>
                <a:latin typeface="Times New Roman"/>
                <a:cs typeface="Times New Roman"/>
              </a:rPr>
              <a:t>audiovisual</a:t>
            </a:r>
            <a:r>
              <a:rPr dirty="0" sz="3600" spc="-45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3600" spc="380">
                <a:solidFill>
                  <a:srgbClr val="60C4BE"/>
                </a:solidFill>
                <a:latin typeface="Times New Roman"/>
                <a:cs typeface="Times New Roman"/>
              </a:rPr>
              <a:t>sectors;</a:t>
            </a:r>
            <a:endParaRPr sz="3600">
              <a:latin typeface="Times New Roman"/>
              <a:cs typeface="Times New Roman"/>
            </a:endParaRPr>
          </a:p>
          <a:p>
            <a:pPr marL="12700" marR="1243965">
              <a:lnSpc>
                <a:spcPct val="116300"/>
              </a:lnSpc>
            </a:pPr>
            <a:r>
              <a:rPr dirty="0" sz="3600" spc="420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30">
                <a:solidFill>
                  <a:srgbClr val="F5AC38"/>
                </a:solidFill>
                <a:latin typeface="Times New Roman"/>
                <a:cs typeface="Times New Roman"/>
              </a:rPr>
              <a:t>Greek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40">
                <a:solidFill>
                  <a:srgbClr val="F5AC38"/>
                </a:solidFill>
                <a:latin typeface="Times New Roman"/>
                <a:cs typeface="Times New Roman"/>
              </a:rPr>
              <a:t>Government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95">
                <a:solidFill>
                  <a:srgbClr val="F5AC38"/>
                </a:solidFill>
                <a:latin typeface="Times New Roman"/>
                <a:cs typeface="Times New Roman"/>
              </a:rPr>
              <a:t>and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75">
                <a:solidFill>
                  <a:srgbClr val="F5AC38"/>
                </a:solidFill>
                <a:latin typeface="Times New Roman"/>
                <a:cs typeface="Times New Roman"/>
              </a:rPr>
              <a:t>the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00">
                <a:solidFill>
                  <a:srgbClr val="F5AC38"/>
                </a:solidFill>
                <a:latin typeface="Times New Roman"/>
                <a:cs typeface="Times New Roman"/>
              </a:rPr>
              <a:t>local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09">
                <a:solidFill>
                  <a:srgbClr val="F5AC38"/>
                </a:solidFill>
                <a:latin typeface="Times New Roman"/>
                <a:cs typeface="Times New Roman"/>
              </a:rPr>
              <a:t>authorities</a:t>
            </a:r>
            <a:r>
              <a:rPr dirty="0" sz="3600" spc="-4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30">
                <a:solidFill>
                  <a:srgbClr val="F5AC38"/>
                </a:solidFill>
                <a:latin typeface="Times New Roman"/>
                <a:cs typeface="Times New Roman"/>
              </a:rPr>
              <a:t>can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45">
                <a:solidFill>
                  <a:srgbClr val="F5AC38"/>
                </a:solidFill>
                <a:latin typeface="Times New Roman"/>
                <a:cs typeface="Times New Roman"/>
              </a:rPr>
              <a:t>offer  </a:t>
            </a:r>
            <a:r>
              <a:rPr dirty="0" sz="3600" spc="455">
                <a:solidFill>
                  <a:srgbClr val="F5AC38"/>
                </a:solidFill>
                <a:latin typeface="Times New Roman"/>
                <a:cs typeface="Times New Roman"/>
              </a:rPr>
              <a:t>support</a:t>
            </a:r>
            <a:r>
              <a:rPr dirty="0" sz="36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34">
                <a:solidFill>
                  <a:srgbClr val="F5AC38"/>
                </a:solidFill>
                <a:latin typeface="Times New Roman"/>
                <a:cs typeface="Times New Roman"/>
              </a:rPr>
              <a:t>to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80">
                <a:solidFill>
                  <a:srgbClr val="F5AC38"/>
                </a:solidFill>
                <a:latin typeface="Times New Roman"/>
                <a:cs typeface="Times New Roman"/>
              </a:rPr>
              <a:t>innovative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20">
                <a:solidFill>
                  <a:srgbClr val="F5AC38"/>
                </a:solidFill>
                <a:latin typeface="Times New Roman"/>
                <a:cs typeface="Times New Roman"/>
              </a:rPr>
              <a:t>enterprise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25">
                <a:solidFill>
                  <a:srgbClr val="F5AC38"/>
                </a:solidFill>
                <a:latin typeface="Times New Roman"/>
                <a:cs typeface="Times New Roman"/>
              </a:rPr>
              <a:t>with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20">
                <a:solidFill>
                  <a:srgbClr val="F5AC38"/>
                </a:solidFill>
                <a:latin typeface="Times New Roman"/>
                <a:cs typeface="Times New Roman"/>
              </a:rPr>
              <a:t>social</a:t>
            </a:r>
            <a:r>
              <a:rPr dirty="0" sz="3600" spc="-50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495">
                <a:solidFill>
                  <a:srgbClr val="F5AC38"/>
                </a:solidFill>
                <a:latin typeface="Times New Roman"/>
                <a:cs typeface="Times New Roman"/>
              </a:rPr>
              <a:t>and</a:t>
            </a:r>
            <a:r>
              <a:rPr dirty="0" sz="3600" spc="-45">
                <a:solidFill>
                  <a:srgbClr val="F5AC38"/>
                </a:solidFill>
                <a:latin typeface="Times New Roman"/>
                <a:cs typeface="Times New Roman"/>
              </a:rPr>
              <a:t> </a:t>
            </a:r>
            <a:r>
              <a:rPr dirty="0" sz="3600" spc="375">
                <a:solidFill>
                  <a:srgbClr val="F5AC38"/>
                </a:solidFill>
                <a:latin typeface="Times New Roman"/>
                <a:cs typeface="Times New Roman"/>
              </a:rPr>
              <a:t>cultural  </a:t>
            </a:r>
            <a:r>
              <a:rPr dirty="0" sz="3600" spc="385">
                <a:solidFill>
                  <a:srgbClr val="F5AC38"/>
                </a:solidFill>
                <a:latin typeface="Times New Roman"/>
                <a:cs typeface="Times New Roman"/>
              </a:rPr>
              <a:t>impact.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0477" y="4164866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0477" y="6079391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2493780" y="8768457"/>
            <a:ext cx="828675" cy="1278255"/>
            <a:chOff x="12493780" y="8768457"/>
            <a:chExt cx="828675" cy="1278255"/>
          </a:xfrm>
        </p:grpSpPr>
        <p:sp>
          <p:nvSpPr>
            <p:cNvPr id="7" name="object 7"/>
            <p:cNvSpPr/>
            <p:nvPr/>
          </p:nvSpPr>
          <p:spPr>
            <a:xfrm>
              <a:off x="12877519" y="9705999"/>
              <a:ext cx="104655" cy="104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493780" y="9326621"/>
              <a:ext cx="828675" cy="720090"/>
            </a:xfrm>
            <a:custGeom>
              <a:avLst/>
              <a:gdLst/>
              <a:ahLst/>
              <a:cxnLst/>
              <a:rect l="l" t="t" r="r" b="b"/>
              <a:pathLst>
                <a:path w="828675" h="720090">
                  <a:moveTo>
                    <a:pt x="414263" y="719509"/>
                  </a:moveTo>
                  <a:lnTo>
                    <a:pt x="363735" y="717744"/>
                  </a:lnTo>
                  <a:lnTo>
                    <a:pt x="313997" y="712498"/>
                  </a:lnTo>
                  <a:lnTo>
                    <a:pt x="265192" y="703843"/>
                  </a:lnTo>
                  <a:lnTo>
                    <a:pt x="217464" y="691850"/>
                  </a:lnTo>
                  <a:lnTo>
                    <a:pt x="170957" y="676590"/>
                  </a:lnTo>
                  <a:lnTo>
                    <a:pt x="125813" y="658137"/>
                  </a:lnTo>
                  <a:lnTo>
                    <a:pt x="82176" y="636561"/>
                  </a:lnTo>
                  <a:lnTo>
                    <a:pt x="40191" y="611934"/>
                  </a:lnTo>
                  <a:lnTo>
                    <a:pt x="0" y="584328"/>
                  </a:lnTo>
                  <a:lnTo>
                    <a:pt x="0" y="414263"/>
                  </a:lnTo>
                  <a:lnTo>
                    <a:pt x="2815" y="366327"/>
                  </a:lnTo>
                  <a:lnTo>
                    <a:pt x="11047" y="319917"/>
                  </a:lnTo>
                  <a:lnTo>
                    <a:pt x="24371" y="275357"/>
                  </a:lnTo>
                  <a:lnTo>
                    <a:pt x="42462" y="232971"/>
                  </a:lnTo>
                  <a:lnTo>
                    <a:pt x="64996" y="193083"/>
                  </a:lnTo>
                  <a:lnTo>
                    <a:pt x="91650" y="156017"/>
                  </a:lnTo>
                  <a:lnTo>
                    <a:pt x="122098" y="122098"/>
                  </a:lnTo>
                  <a:lnTo>
                    <a:pt x="156017" y="91650"/>
                  </a:lnTo>
                  <a:lnTo>
                    <a:pt x="193083" y="64996"/>
                  </a:lnTo>
                  <a:lnTo>
                    <a:pt x="232971" y="42462"/>
                  </a:lnTo>
                  <a:lnTo>
                    <a:pt x="275357" y="24371"/>
                  </a:lnTo>
                  <a:lnTo>
                    <a:pt x="319917" y="11047"/>
                  </a:lnTo>
                  <a:lnTo>
                    <a:pt x="366327" y="2815"/>
                  </a:lnTo>
                  <a:lnTo>
                    <a:pt x="414263" y="0"/>
                  </a:lnTo>
                  <a:lnTo>
                    <a:pt x="462255" y="2873"/>
                  </a:lnTo>
                  <a:lnTo>
                    <a:pt x="508799" y="11238"/>
                  </a:lnTo>
                  <a:lnTo>
                    <a:pt x="553511" y="24714"/>
                  </a:lnTo>
                  <a:lnTo>
                    <a:pt x="596012" y="42920"/>
                  </a:lnTo>
                  <a:lnTo>
                    <a:pt x="635919" y="65473"/>
                  </a:lnTo>
                  <a:lnTo>
                    <a:pt x="672851" y="91993"/>
                  </a:lnTo>
                  <a:lnTo>
                    <a:pt x="706427" y="122098"/>
                  </a:lnTo>
                  <a:lnTo>
                    <a:pt x="736532" y="155674"/>
                  </a:lnTo>
                  <a:lnTo>
                    <a:pt x="763052" y="192606"/>
                  </a:lnTo>
                  <a:lnTo>
                    <a:pt x="785605" y="232513"/>
                  </a:lnTo>
                  <a:lnTo>
                    <a:pt x="803811" y="275014"/>
                  </a:lnTo>
                  <a:lnTo>
                    <a:pt x="817287" y="319726"/>
                  </a:lnTo>
                  <a:lnTo>
                    <a:pt x="825652" y="366270"/>
                  </a:lnTo>
                  <a:lnTo>
                    <a:pt x="828526" y="414263"/>
                  </a:lnTo>
                  <a:lnTo>
                    <a:pt x="828526" y="584328"/>
                  </a:lnTo>
                  <a:lnTo>
                    <a:pt x="788335" y="611934"/>
                  </a:lnTo>
                  <a:lnTo>
                    <a:pt x="746349" y="636561"/>
                  </a:lnTo>
                  <a:lnTo>
                    <a:pt x="702712" y="658137"/>
                  </a:lnTo>
                  <a:lnTo>
                    <a:pt x="657568" y="676590"/>
                  </a:lnTo>
                  <a:lnTo>
                    <a:pt x="611061" y="691850"/>
                  </a:lnTo>
                  <a:lnTo>
                    <a:pt x="563333" y="703843"/>
                  </a:lnTo>
                  <a:lnTo>
                    <a:pt x="514528" y="712498"/>
                  </a:lnTo>
                  <a:lnTo>
                    <a:pt x="464790" y="717744"/>
                  </a:lnTo>
                  <a:lnTo>
                    <a:pt x="414263" y="719509"/>
                  </a:lnTo>
                  <a:close/>
                </a:path>
              </a:pathLst>
            </a:custGeom>
            <a:solidFill>
              <a:srgbClr val="12D5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642043" y="9684196"/>
              <a:ext cx="532000" cy="361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2737977" y="9326621"/>
              <a:ext cx="331470" cy="196850"/>
            </a:xfrm>
            <a:custGeom>
              <a:avLst/>
              <a:gdLst/>
              <a:ahLst/>
              <a:cxnLst/>
              <a:rect l="l" t="t" r="r" b="b"/>
              <a:pathLst>
                <a:path w="331469" h="196850">
                  <a:moveTo>
                    <a:pt x="165705" y="196229"/>
                  </a:moveTo>
                  <a:lnTo>
                    <a:pt x="127481" y="191528"/>
                  </a:lnTo>
                  <a:lnTo>
                    <a:pt x="60844" y="157597"/>
                  </a:lnTo>
                  <a:lnTo>
                    <a:pt x="20236" y="109697"/>
                  </a:lnTo>
                  <a:lnTo>
                    <a:pt x="2384" y="60913"/>
                  </a:lnTo>
                  <a:lnTo>
                    <a:pt x="0" y="34885"/>
                  </a:lnTo>
                  <a:lnTo>
                    <a:pt x="40063" y="20236"/>
                  </a:lnTo>
                  <a:lnTo>
                    <a:pt x="81762" y="9266"/>
                  </a:lnTo>
                  <a:lnTo>
                    <a:pt x="125096" y="2384"/>
                  </a:lnTo>
                  <a:lnTo>
                    <a:pt x="170065" y="0"/>
                  </a:lnTo>
                  <a:lnTo>
                    <a:pt x="212446" y="2316"/>
                  </a:lnTo>
                  <a:lnTo>
                    <a:pt x="254008" y="8721"/>
                  </a:lnTo>
                  <a:lnTo>
                    <a:pt x="293935" y="18396"/>
                  </a:lnTo>
                  <a:lnTo>
                    <a:pt x="331410" y="30524"/>
                  </a:lnTo>
                  <a:lnTo>
                    <a:pt x="329025" y="56620"/>
                  </a:lnTo>
                  <a:lnTo>
                    <a:pt x="311174" y="107176"/>
                  </a:lnTo>
                  <a:lnTo>
                    <a:pt x="270565" y="159436"/>
                  </a:lnTo>
                  <a:lnTo>
                    <a:pt x="203929" y="192141"/>
                  </a:lnTo>
                  <a:lnTo>
                    <a:pt x="165705" y="19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820830" y="9213244"/>
              <a:ext cx="174426" cy="231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655125" y="8768457"/>
              <a:ext cx="505836" cy="505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038863" y="9043178"/>
              <a:ext cx="87213" cy="872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690010" y="9043178"/>
              <a:ext cx="87213" cy="872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720535" y="8894916"/>
              <a:ext cx="375017" cy="4186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720535" y="8820784"/>
              <a:ext cx="375285" cy="200660"/>
            </a:xfrm>
            <a:custGeom>
              <a:avLst/>
              <a:gdLst/>
              <a:ahLst/>
              <a:cxnLst/>
              <a:rect l="l" t="t" r="r" b="b"/>
              <a:pathLst>
                <a:path w="375284" h="200659">
                  <a:moveTo>
                    <a:pt x="187508" y="200590"/>
                  </a:moveTo>
                  <a:lnTo>
                    <a:pt x="141937" y="197583"/>
                  </a:lnTo>
                  <a:lnTo>
                    <a:pt x="99115" y="188747"/>
                  </a:lnTo>
                  <a:lnTo>
                    <a:pt x="61594" y="174614"/>
                  </a:lnTo>
                  <a:lnTo>
                    <a:pt x="24763" y="150541"/>
                  </a:lnTo>
                  <a:lnTo>
                    <a:pt x="1199" y="113404"/>
                  </a:lnTo>
                  <a:lnTo>
                    <a:pt x="0" y="106879"/>
                  </a:lnTo>
                  <a:lnTo>
                    <a:pt x="0" y="93710"/>
                  </a:lnTo>
                  <a:lnTo>
                    <a:pt x="18985" y="55827"/>
                  </a:lnTo>
                  <a:lnTo>
                    <a:pt x="54922" y="29374"/>
                  </a:lnTo>
                  <a:lnTo>
                    <a:pt x="91117" y="14266"/>
                  </a:lnTo>
                  <a:lnTo>
                    <a:pt x="133077" y="4317"/>
                  </a:lnTo>
                  <a:lnTo>
                    <a:pt x="178295" y="120"/>
                  </a:lnTo>
                  <a:lnTo>
                    <a:pt x="187508" y="0"/>
                  </a:lnTo>
                  <a:lnTo>
                    <a:pt x="196721" y="120"/>
                  </a:lnTo>
                  <a:lnTo>
                    <a:pt x="241937" y="4317"/>
                  </a:lnTo>
                  <a:lnTo>
                    <a:pt x="283900" y="14266"/>
                  </a:lnTo>
                  <a:lnTo>
                    <a:pt x="320094" y="29374"/>
                  </a:lnTo>
                  <a:lnTo>
                    <a:pt x="356031" y="55827"/>
                  </a:lnTo>
                  <a:lnTo>
                    <a:pt x="375017" y="93710"/>
                  </a:lnTo>
                  <a:lnTo>
                    <a:pt x="375017" y="106879"/>
                  </a:lnTo>
                  <a:lnTo>
                    <a:pt x="356031" y="144763"/>
                  </a:lnTo>
                  <a:lnTo>
                    <a:pt x="320094" y="171216"/>
                  </a:lnTo>
                  <a:lnTo>
                    <a:pt x="283900" y="186324"/>
                  </a:lnTo>
                  <a:lnTo>
                    <a:pt x="241937" y="196273"/>
                  </a:lnTo>
                  <a:lnTo>
                    <a:pt x="196721" y="20046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46994" y="9213244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4" h="43815">
                  <a:moveTo>
                    <a:pt x="61049" y="43606"/>
                  </a:moveTo>
                  <a:lnTo>
                    <a:pt x="39859" y="40472"/>
                  </a:lnTo>
                  <a:lnTo>
                    <a:pt x="22348" y="31614"/>
                  </a:lnTo>
                  <a:lnTo>
                    <a:pt x="8925" y="17851"/>
                  </a:lnTo>
                  <a:lnTo>
                    <a:pt x="0" y="0"/>
                  </a:lnTo>
                  <a:lnTo>
                    <a:pt x="122098" y="0"/>
                  </a:lnTo>
                  <a:lnTo>
                    <a:pt x="113172" y="17851"/>
                  </a:lnTo>
                  <a:lnTo>
                    <a:pt x="99750" y="31614"/>
                  </a:lnTo>
                  <a:lnTo>
                    <a:pt x="82239" y="40472"/>
                  </a:lnTo>
                  <a:lnTo>
                    <a:pt x="61049" y="4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803378" y="9069349"/>
              <a:ext cx="209550" cy="61594"/>
            </a:xfrm>
            <a:custGeom>
              <a:avLst/>
              <a:gdLst/>
              <a:ahLst/>
              <a:cxnLst/>
              <a:rect l="l" t="t" r="r" b="b"/>
              <a:pathLst>
                <a:path w="209550" h="61595">
                  <a:moveTo>
                    <a:pt x="61048" y="26479"/>
                  </a:moveTo>
                  <a:lnTo>
                    <a:pt x="34582" y="0"/>
                  </a:lnTo>
                  <a:lnTo>
                    <a:pt x="26479" y="0"/>
                  </a:lnTo>
                  <a:lnTo>
                    <a:pt x="0" y="26479"/>
                  </a:lnTo>
                  <a:lnTo>
                    <a:pt x="0" y="34569"/>
                  </a:lnTo>
                  <a:lnTo>
                    <a:pt x="26479" y="61048"/>
                  </a:lnTo>
                  <a:lnTo>
                    <a:pt x="34582" y="61048"/>
                  </a:lnTo>
                  <a:lnTo>
                    <a:pt x="61048" y="34569"/>
                  </a:lnTo>
                  <a:lnTo>
                    <a:pt x="61048" y="26479"/>
                  </a:lnTo>
                  <a:close/>
                </a:path>
                <a:path w="209550" h="61595">
                  <a:moveTo>
                    <a:pt x="209321" y="26479"/>
                  </a:moveTo>
                  <a:lnTo>
                    <a:pt x="182841" y="0"/>
                  </a:lnTo>
                  <a:lnTo>
                    <a:pt x="174739" y="0"/>
                  </a:lnTo>
                  <a:lnTo>
                    <a:pt x="148259" y="26479"/>
                  </a:lnTo>
                  <a:lnTo>
                    <a:pt x="148259" y="34569"/>
                  </a:lnTo>
                  <a:lnTo>
                    <a:pt x="174739" y="61048"/>
                  </a:lnTo>
                  <a:lnTo>
                    <a:pt x="182841" y="61048"/>
                  </a:lnTo>
                  <a:lnTo>
                    <a:pt x="209321" y="34569"/>
                  </a:lnTo>
                  <a:lnTo>
                    <a:pt x="209321" y="2647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873158" y="9614425"/>
              <a:ext cx="69770" cy="697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873158" y="9775770"/>
              <a:ext cx="69770" cy="697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873158" y="9937114"/>
              <a:ext cx="69770" cy="69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2493780" y="7255306"/>
            <a:ext cx="828675" cy="1278255"/>
            <a:chOff x="12493780" y="7255306"/>
            <a:chExt cx="828675" cy="1278255"/>
          </a:xfrm>
        </p:grpSpPr>
        <p:sp>
          <p:nvSpPr>
            <p:cNvPr id="23" name="object 23"/>
            <p:cNvSpPr/>
            <p:nvPr/>
          </p:nvSpPr>
          <p:spPr>
            <a:xfrm>
              <a:off x="12877519" y="8192849"/>
              <a:ext cx="104655" cy="104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493780" y="7813471"/>
              <a:ext cx="828675" cy="720090"/>
            </a:xfrm>
            <a:custGeom>
              <a:avLst/>
              <a:gdLst/>
              <a:ahLst/>
              <a:cxnLst/>
              <a:rect l="l" t="t" r="r" b="b"/>
              <a:pathLst>
                <a:path w="828675" h="720090">
                  <a:moveTo>
                    <a:pt x="414263" y="719509"/>
                  </a:moveTo>
                  <a:lnTo>
                    <a:pt x="363735" y="717744"/>
                  </a:lnTo>
                  <a:lnTo>
                    <a:pt x="313997" y="712498"/>
                  </a:lnTo>
                  <a:lnTo>
                    <a:pt x="265192" y="703843"/>
                  </a:lnTo>
                  <a:lnTo>
                    <a:pt x="217464" y="691850"/>
                  </a:lnTo>
                  <a:lnTo>
                    <a:pt x="170957" y="676590"/>
                  </a:lnTo>
                  <a:lnTo>
                    <a:pt x="125813" y="658137"/>
                  </a:lnTo>
                  <a:lnTo>
                    <a:pt x="82176" y="636561"/>
                  </a:lnTo>
                  <a:lnTo>
                    <a:pt x="40191" y="611934"/>
                  </a:lnTo>
                  <a:lnTo>
                    <a:pt x="0" y="584328"/>
                  </a:lnTo>
                  <a:lnTo>
                    <a:pt x="0" y="414263"/>
                  </a:lnTo>
                  <a:lnTo>
                    <a:pt x="2815" y="366327"/>
                  </a:lnTo>
                  <a:lnTo>
                    <a:pt x="11047" y="319917"/>
                  </a:lnTo>
                  <a:lnTo>
                    <a:pt x="24371" y="275357"/>
                  </a:lnTo>
                  <a:lnTo>
                    <a:pt x="42462" y="232971"/>
                  </a:lnTo>
                  <a:lnTo>
                    <a:pt x="64996" y="193083"/>
                  </a:lnTo>
                  <a:lnTo>
                    <a:pt x="91650" y="156017"/>
                  </a:lnTo>
                  <a:lnTo>
                    <a:pt x="122098" y="122098"/>
                  </a:lnTo>
                  <a:lnTo>
                    <a:pt x="156017" y="91650"/>
                  </a:lnTo>
                  <a:lnTo>
                    <a:pt x="193083" y="64996"/>
                  </a:lnTo>
                  <a:lnTo>
                    <a:pt x="232971" y="42462"/>
                  </a:lnTo>
                  <a:lnTo>
                    <a:pt x="275357" y="24371"/>
                  </a:lnTo>
                  <a:lnTo>
                    <a:pt x="319917" y="11047"/>
                  </a:lnTo>
                  <a:lnTo>
                    <a:pt x="366327" y="2815"/>
                  </a:lnTo>
                  <a:lnTo>
                    <a:pt x="414263" y="0"/>
                  </a:lnTo>
                  <a:lnTo>
                    <a:pt x="462255" y="2873"/>
                  </a:lnTo>
                  <a:lnTo>
                    <a:pt x="508799" y="11238"/>
                  </a:lnTo>
                  <a:lnTo>
                    <a:pt x="553511" y="24714"/>
                  </a:lnTo>
                  <a:lnTo>
                    <a:pt x="596012" y="42920"/>
                  </a:lnTo>
                  <a:lnTo>
                    <a:pt x="635919" y="65473"/>
                  </a:lnTo>
                  <a:lnTo>
                    <a:pt x="672851" y="91993"/>
                  </a:lnTo>
                  <a:lnTo>
                    <a:pt x="706427" y="122098"/>
                  </a:lnTo>
                  <a:lnTo>
                    <a:pt x="736532" y="155674"/>
                  </a:lnTo>
                  <a:lnTo>
                    <a:pt x="763052" y="192606"/>
                  </a:lnTo>
                  <a:lnTo>
                    <a:pt x="785605" y="232513"/>
                  </a:lnTo>
                  <a:lnTo>
                    <a:pt x="803811" y="275014"/>
                  </a:lnTo>
                  <a:lnTo>
                    <a:pt x="817287" y="319726"/>
                  </a:lnTo>
                  <a:lnTo>
                    <a:pt x="825652" y="366270"/>
                  </a:lnTo>
                  <a:lnTo>
                    <a:pt x="828526" y="414263"/>
                  </a:lnTo>
                  <a:lnTo>
                    <a:pt x="828526" y="584328"/>
                  </a:lnTo>
                  <a:lnTo>
                    <a:pt x="788478" y="610786"/>
                  </a:lnTo>
                  <a:lnTo>
                    <a:pt x="746851" y="634802"/>
                  </a:lnTo>
                  <a:lnTo>
                    <a:pt x="703681" y="656199"/>
                  </a:lnTo>
                  <a:lnTo>
                    <a:pt x="659004" y="674796"/>
                  </a:lnTo>
                  <a:lnTo>
                    <a:pt x="612855" y="690414"/>
                  </a:lnTo>
                  <a:lnTo>
                    <a:pt x="565271" y="702874"/>
                  </a:lnTo>
                  <a:lnTo>
                    <a:pt x="516287" y="711996"/>
                  </a:lnTo>
                  <a:lnTo>
                    <a:pt x="465939" y="717601"/>
                  </a:lnTo>
                  <a:lnTo>
                    <a:pt x="414263" y="719509"/>
                  </a:lnTo>
                  <a:close/>
                </a:path>
              </a:pathLst>
            </a:custGeom>
            <a:solidFill>
              <a:srgbClr val="FF6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642043" y="8171046"/>
              <a:ext cx="532000" cy="3619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737977" y="7813471"/>
              <a:ext cx="331470" cy="196850"/>
            </a:xfrm>
            <a:custGeom>
              <a:avLst/>
              <a:gdLst/>
              <a:ahLst/>
              <a:cxnLst/>
              <a:rect l="l" t="t" r="r" b="b"/>
              <a:pathLst>
                <a:path w="331469" h="196850">
                  <a:moveTo>
                    <a:pt x="165705" y="196229"/>
                  </a:moveTo>
                  <a:lnTo>
                    <a:pt x="127481" y="191528"/>
                  </a:lnTo>
                  <a:lnTo>
                    <a:pt x="60844" y="157597"/>
                  </a:lnTo>
                  <a:lnTo>
                    <a:pt x="20236" y="109697"/>
                  </a:lnTo>
                  <a:lnTo>
                    <a:pt x="2384" y="60913"/>
                  </a:lnTo>
                  <a:lnTo>
                    <a:pt x="0" y="34885"/>
                  </a:lnTo>
                  <a:lnTo>
                    <a:pt x="40063" y="20236"/>
                  </a:lnTo>
                  <a:lnTo>
                    <a:pt x="81762" y="9266"/>
                  </a:lnTo>
                  <a:lnTo>
                    <a:pt x="125096" y="2384"/>
                  </a:lnTo>
                  <a:lnTo>
                    <a:pt x="170065" y="0"/>
                  </a:lnTo>
                  <a:lnTo>
                    <a:pt x="212446" y="2316"/>
                  </a:lnTo>
                  <a:lnTo>
                    <a:pt x="254008" y="8721"/>
                  </a:lnTo>
                  <a:lnTo>
                    <a:pt x="293935" y="18396"/>
                  </a:lnTo>
                  <a:lnTo>
                    <a:pt x="331410" y="30524"/>
                  </a:lnTo>
                  <a:lnTo>
                    <a:pt x="329025" y="56620"/>
                  </a:lnTo>
                  <a:lnTo>
                    <a:pt x="311174" y="107176"/>
                  </a:lnTo>
                  <a:lnTo>
                    <a:pt x="270565" y="159436"/>
                  </a:lnTo>
                  <a:lnTo>
                    <a:pt x="203929" y="192141"/>
                  </a:lnTo>
                  <a:lnTo>
                    <a:pt x="165705" y="19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2820830" y="7704455"/>
              <a:ext cx="174426" cy="2311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655125" y="7255306"/>
              <a:ext cx="505836" cy="5058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038863" y="7530028"/>
              <a:ext cx="87213" cy="872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2690010" y="7530028"/>
              <a:ext cx="87213" cy="872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720535" y="7381766"/>
              <a:ext cx="375017" cy="4186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2720535" y="7311995"/>
              <a:ext cx="375285" cy="200660"/>
            </a:xfrm>
            <a:custGeom>
              <a:avLst/>
              <a:gdLst/>
              <a:ahLst/>
              <a:cxnLst/>
              <a:rect l="l" t="t" r="r" b="b"/>
              <a:pathLst>
                <a:path w="375284" h="200659">
                  <a:moveTo>
                    <a:pt x="187508" y="200590"/>
                  </a:moveTo>
                  <a:lnTo>
                    <a:pt x="141937" y="197583"/>
                  </a:lnTo>
                  <a:lnTo>
                    <a:pt x="99115" y="188748"/>
                  </a:lnTo>
                  <a:lnTo>
                    <a:pt x="61594" y="174613"/>
                  </a:lnTo>
                  <a:lnTo>
                    <a:pt x="24763" y="150540"/>
                  </a:lnTo>
                  <a:lnTo>
                    <a:pt x="1199" y="113402"/>
                  </a:lnTo>
                  <a:lnTo>
                    <a:pt x="0" y="106880"/>
                  </a:lnTo>
                  <a:lnTo>
                    <a:pt x="0" y="93709"/>
                  </a:lnTo>
                  <a:lnTo>
                    <a:pt x="18985" y="55829"/>
                  </a:lnTo>
                  <a:lnTo>
                    <a:pt x="54922" y="29375"/>
                  </a:lnTo>
                  <a:lnTo>
                    <a:pt x="91117" y="14265"/>
                  </a:lnTo>
                  <a:lnTo>
                    <a:pt x="133077" y="4317"/>
                  </a:lnTo>
                  <a:lnTo>
                    <a:pt x="178295" y="120"/>
                  </a:lnTo>
                  <a:lnTo>
                    <a:pt x="187508" y="0"/>
                  </a:lnTo>
                  <a:lnTo>
                    <a:pt x="196721" y="120"/>
                  </a:lnTo>
                  <a:lnTo>
                    <a:pt x="241937" y="4317"/>
                  </a:lnTo>
                  <a:lnTo>
                    <a:pt x="283900" y="14265"/>
                  </a:lnTo>
                  <a:lnTo>
                    <a:pt x="320094" y="29375"/>
                  </a:lnTo>
                  <a:lnTo>
                    <a:pt x="356031" y="55829"/>
                  </a:lnTo>
                  <a:lnTo>
                    <a:pt x="375017" y="93709"/>
                  </a:lnTo>
                  <a:lnTo>
                    <a:pt x="375017" y="106880"/>
                  </a:lnTo>
                  <a:lnTo>
                    <a:pt x="356031" y="144760"/>
                  </a:lnTo>
                  <a:lnTo>
                    <a:pt x="320094" y="171214"/>
                  </a:lnTo>
                  <a:lnTo>
                    <a:pt x="283900" y="186324"/>
                  </a:lnTo>
                  <a:lnTo>
                    <a:pt x="241937" y="196272"/>
                  </a:lnTo>
                  <a:lnTo>
                    <a:pt x="196721" y="200470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2846994" y="7700094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4" h="43815">
                  <a:moveTo>
                    <a:pt x="61049" y="43606"/>
                  </a:moveTo>
                  <a:lnTo>
                    <a:pt x="39859" y="40472"/>
                  </a:lnTo>
                  <a:lnTo>
                    <a:pt x="22348" y="31614"/>
                  </a:lnTo>
                  <a:lnTo>
                    <a:pt x="8925" y="17851"/>
                  </a:lnTo>
                  <a:lnTo>
                    <a:pt x="0" y="0"/>
                  </a:lnTo>
                  <a:lnTo>
                    <a:pt x="122098" y="0"/>
                  </a:lnTo>
                  <a:lnTo>
                    <a:pt x="113172" y="17851"/>
                  </a:lnTo>
                  <a:lnTo>
                    <a:pt x="99750" y="31614"/>
                  </a:lnTo>
                  <a:lnTo>
                    <a:pt x="82239" y="40472"/>
                  </a:lnTo>
                  <a:lnTo>
                    <a:pt x="61049" y="4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2803378" y="7556195"/>
              <a:ext cx="209550" cy="61594"/>
            </a:xfrm>
            <a:custGeom>
              <a:avLst/>
              <a:gdLst/>
              <a:ahLst/>
              <a:cxnLst/>
              <a:rect l="l" t="t" r="r" b="b"/>
              <a:pathLst>
                <a:path w="209550" h="61595">
                  <a:moveTo>
                    <a:pt x="61048" y="26479"/>
                  </a:moveTo>
                  <a:lnTo>
                    <a:pt x="34582" y="0"/>
                  </a:lnTo>
                  <a:lnTo>
                    <a:pt x="26479" y="0"/>
                  </a:lnTo>
                  <a:lnTo>
                    <a:pt x="0" y="26479"/>
                  </a:lnTo>
                  <a:lnTo>
                    <a:pt x="0" y="34582"/>
                  </a:lnTo>
                  <a:lnTo>
                    <a:pt x="26479" y="61048"/>
                  </a:lnTo>
                  <a:lnTo>
                    <a:pt x="34582" y="61048"/>
                  </a:lnTo>
                  <a:lnTo>
                    <a:pt x="61048" y="34582"/>
                  </a:lnTo>
                  <a:lnTo>
                    <a:pt x="61048" y="26479"/>
                  </a:lnTo>
                  <a:close/>
                </a:path>
                <a:path w="209550" h="61595">
                  <a:moveTo>
                    <a:pt x="209321" y="26479"/>
                  </a:moveTo>
                  <a:lnTo>
                    <a:pt x="182841" y="0"/>
                  </a:lnTo>
                  <a:lnTo>
                    <a:pt x="174739" y="0"/>
                  </a:lnTo>
                  <a:lnTo>
                    <a:pt x="148259" y="26479"/>
                  </a:lnTo>
                  <a:lnTo>
                    <a:pt x="148259" y="34582"/>
                  </a:lnTo>
                  <a:lnTo>
                    <a:pt x="174739" y="61048"/>
                  </a:lnTo>
                  <a:lnTo>
                    <a:pt x="182841" y="61048"/>
                  </a:lnTo>
                  <a:lnTo>
                    <a:pt x="209321" y="34582"/>
                  </a:lnTo>
                  <a:lnTo>
                    <a:pt x="209321" y="2647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2873158" y="8101275"/>
              <a:ext cx="69770" cy="69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873158" y="8262620"/>
              <a:ext cx="69770" cy="697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873158" y="8428325"/>
              <a:ext cx="69770" cy="697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13474929" y="8014061"/>
            <a:ext cx="828675" cy="1273810"/>
            <a:chOff x="13474929" y="8014061"/>
            <a:chExt cx="828675" cy="1273810"/>
          </a:xfrm>
        </p:grpSpPr>
        <p:sp>
          <p:nvSpPr>
            <p:cNvPr id="39" name="object 39"/>
            <p:cNvSpPr/>
            <p:nvPr/>
          </p:nvSpPr>
          <p:spPr>
            <a:xfrm>
              <a:off x="13858667" y="8951604"/>
              <a:ext cx="104655" cy="1046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474929" y="8567866"/>
              <a:ext cx="828675" cy="720090"/>
            </a:xfrm>
            <a:custGeom>
              <a:avLst/>
              <a:gdLst/>
              <a:ahLst/>
              <a:cxnLst/>
              <a:rect l="l" t="t" r="r" b="b"/>
              <a:pathLst>
                <a:path w="828675" h="720090">
                  <a:moveTo>
                    <a:pt x="414263" y="719509"/>
                  </a:moveTo>
                  <a:lnTo>
                    <a:pt x="363735" y="717744"/>
                  </a:lnTo>
                  <a:lnTo>
                    <a:pt x="313997" y="712498"/>
                  </a:lnTo>
                  <a:lnTo>
                    <a:pt x="265192" y="703843"/>
                  </a:lnTo>
                  <a:lnTo>
                    <a:pt x="217464" y="691850"/>
                  </a:lnTo>
                  <a:lnTo>
                    <a:pt x="170957" y="676590"/>
                  </a:lnTo>
                  <a:lnTo>
                    <a:pt x="125813" y="658137"/>
                  </a:lnTo>
                  <a:lnTo>
                    <a:pt x="82176" y="636561"/>
                  </a:lnTo>
                  <a:lnTo>
                    <a:pt x="40191" y="611934"/>
                  </a:lnTo>
                  <a:lnTo>
                    <a:pt x="0" y="584328"/>
                  </a:lnTo>
                  <a:lnTo>
                    <a:pt x="0" y="414263"/>
                  </a:lnTo>
                  <a:lnTo>
                    <a:pt x="2815" y="366327"/>
                  </a:lnTo>
                  <a:lnTo>
                    <a:pt x="11047" y="319917"/>
                  </a:lnTo>
                  <a:lnTo>
                    <a:pt x="24371" y="275357"/>
                  </a:lnTo>
                  <a:lnTo>
                    <a:pt x="42462" y="232971"/>
                  </a:lnTo>
                  <a:lnTo>
                    <a:pt x="64996" y="193083"/>
                  </a:lnTo>
                  <a:lnTo>
                    <a:pt x="91650" y="156017"/>
                  </a:lnTo>
                  <a:lnTo>
                    <a:pt x="122098" y="122098"/>
                  </a:lnTo>
                  <a:lnTo>
                    <a:pt x="156017" y="91650"/>
                  </a:lnTo>
                  <a:lnTo>
                    <a:pt x="193083" y="64996"/>
                  </a:lnTo>
                  <a:lnTo>
                    <a:pt x="232971" y="42462"/>
                  </a:lnTo>
                  <a:lnTo>
                    <a:pt x="275357" y="24371"/>
                  </a:lnTo>
                  <a:lnTo>
                    <a:pt x="319917" y="11047"/>
                  </a:lnTo>
                  <a:lnTo>
                    <a:pt x="366327" y="2815"/>
                  </a:lnTo>
                  <a:lnTo>
                    <a:pt x="414263" y="0"/>
                  </a:lnTo>
                  <a:lnTo>
                    <a:pt x="462255" y="2873"/>
                  </a:lnTo>
                  <a:lnTo>
                    <a:pt x="508799" y="11238"/>
                  </a:lnTo>
                  <a:lnTo>
                    <a:pt x="553511" y="24714"/>
                  </a:lnTo>
                  <a:lnTo>
                    <a:pt x="596012" y="42920"/>
                  </a:lnTo>
                  <a:lnTo>
                    <a:pt x="635919" y="65473"/>
                  </a:lnTo>
                  <a:lnTo>
                    <a:pt x="672851" y="91993"/>
                  </a:lnTo>
                  <a:lnTo>
                    <a:pt x="706427" y="122098"/>
                  </a:lnTo>
                  <a:lnTo>
                    <a:pt x="736532" y="157047"/>
                  </a:lnTo>
                  <a:lnTo>
                    <a:pt x="763052" y="194513"/>
                  </a:lnTo>
                  <a:lnTo>
                    <a:pt x="785605" y="234344"/>
                  </a:lnTo>
                  <a:lnTo>
                    <a:pt x="803811" y="276387"/>
                  </a:lnTo>
                  <a:lnTo>
                    <a:pt x="817287" y="320489"/>
                  </a:lnTo>
                  <a:lnTo>
                    <a:pt x="825652" y="366499"/>
                  </a:lnTo>
                  <a:lnTo>
                    <a:pt x="828526" y="414263"/>
                  </a:lnTo>
                  <a:lnTo>
                    <a:pt x="828526" y="584328"/>
                  </a:lnTo>
                  <a:lnTo>
                    <a:pt x="788478" y="610786"/>
                  </a:lnTo>
                  <a:lnTo>
                    <a:pt x="746851" y="634802"/>
                  </a:lnTo>
                  <a:lnTo>
                    <a:pt x="703681" y="656199"/>
                  </a:lnTo>
                  <a:lnTo>
                    <a:pt x="659004" y="674796"/>
                  </a:lnTo>
                  <a:lnTo>
                    <a:pt x="612855" y="690414"/>
                  </a:lnTo>
                  <a:lnTo>
                    <a:pt x="565271" y="702874"/>
                  </a:lnTo>
                  <a:lnTo>
                    <a:pt x="516287" y="711996"/>
                  </a:lnTo>
                  <a:lnTo>
                    <a:pt x="465939" y="717601"/>
                  </a:lnTo>
                  <a:lnTo>
                    <a:pt x="414263" y="719509"/>
                  </a:lnTo>
                  <a:close/>
                </a:path>
              </a:pathLst>
            </a:custGeom>
            <a:solidFill>
              <a:srgbClr val="E3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3623192" y="8925440"/>
              <a:ext cx="532000" cy="3619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719126" y="8567866"/>
              <a:ext cx="331470" cy="196850"/>
            </a:xfrm>
            <a:custGeom>
              <a:avLst/>
              <a:gdLst/>
              <a:ahLst/>
              <a:cxnLst/>
              <a:rect l="l" t="t" r="r" b="b"/>
              <a:pathLst>
                <a:path w="331469" h="196850">
                  <a:moveTo>
                    <a:pt x="165705" y="196229"/>
                  </a:moveTo>
                  <a:lnTo>
                    <a:pt x="127481" y="191528"/>
                  </a:lnTo>
                  <a:lnTo>
                    <a:pt x="60844" y="157597"/>
                  </a:lnTo>
                  <a:lnTo>
                    <a:pt x="20236" y="109697"/>
                  </a:lnTo>
                  <a:lnTo>
                    <a:pt x="2384" y="60913"/>
                  </a:lnTo>
                  <a:lnTo>
                    <a:pt x="0" y="34885"/>
                  </a:lnTo>
                  <a:lnTo>
                    <a:pt x="40063" y="20236"/>
                  </a:lnTo>
                  <a:lnTo>
                    <a:pt x="81762" y="9266"/>
                  </a:lnTo>
                  <a:lnTo>
                    <a:pt x="125096" y="2384"/>
                  </a:lnTo>
                  <a:lnTo>
                    <a:pt x="170065" y="0"/>
                  </a:lnTo>
                  <a:lnTo>
                    <a:pt x="214285" y="2316"/>
                  </a:lnTo>
                  <a:lnTo>
                    <a:pt x="255643" y="8721"/>
                  </a:lnTo>
                  <a:lnTo>
                    <a:pt x="294549" y="18396"/>
                  </a:lnTo>
                  <a:lnTo>
                    <a:pt x="331410" y="30524"/>
                  </a:lnTo>
                  <a:lnTo>
                    <a:pt x="329025" y="56620"/>
                  </a:lnTo>
                  <a:lnTo>
                    <a:pt x="311174" y="107176"/>
                  </a:lnTo>
                  <a:lnTo>
                    <a:pt x="270565" y="159436"/>
                  </a:lnTo>
                  <a:lnTo>
                    <a:pt x="203929" y="192141"/>
                  </a:lnTo>
                  <a:lnTo>
                    <a:pt x="165705" y="19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801979" y="8458849"/>
              <a:ext cx="174426" cy="231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3636274" y="8014061"/>
              <a:ext cx="505836" cy="5058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020012" y="8284423"/>
              <a:ext cx="87213" cy="872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671159" y="8284423"/>
              <a:ext cx="87213" cy="872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3701683" y="8136160"/>
              <a:ext cx="375017" cy="4186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3701683" y="8066389"/>
              <a:ext cx="375285" cy="200660"/>
            </a:xfrm>
            <a:custGeom>
              <a:avLst/>
              <a:gdLst/>
              <a:ahLst/>
              <a:cxnLst/>
              <a:rect l="l" t="t" r="r" b="b"/>
              <a:pathLst>
                <a:path w="375284" h="200659">
                  <a:moveTo>
                    <a:pt x="187508" y="200590"/>
                  </a:moveTo>
                  <a:lnTo>
                    <a:pt x="141937" y="197583"/>
                  </a:lnTo>
                  <a:lnTo>
                    <a:pt x="99115" y="188747"/>
                  </a:lnTo>
                  <a:lnTo>
                    <a:pt x="61594" y="174614"/>
                  </a:lnTo>
                  <a:lnTo>
                    <a:pt x="24763" y="150541"/>
                  </a:lnTo>
                  <a:lnTo>
                    <a:pt x="1199" y="113404"/>
                  </a:lnTo>
                  <a:lnTo>
                    <a:pt x="0" y="106879"/>
                  </a:lnTo>
                  <a:lnTo>
                    <a:pt x="0" y="93710"/>
                  </a:lnTo>
                  <a:lnTo>
                    <a:pt x="18985" y="55827"/>
                  </a:lnTo>
                  <a:lnTo>
                    <a:pt x="54922" y="29374"/>
                  </a:lnTo>
                  <a:lnTo>
                    <a:pt x="91117" y="14266"/>
                  </a:lnTo>
                  <a:lnTo>
                    <a:pt x="133077" y="4317"/>
                  </a:lnTo>
                  <a:lnTo>
                    <a:pt x="178295" y="120"/>
                  </a:lnTo>
                  <a:lnTo>
                    <a:pt x="187508" y="0"/>
                  </a:lnTo>
                  <a:lnTo>
                    <a:pt x="196721" y="120"/>
                  </a:lnTo>
                  <a:lnTo>
                    <a:pt x="241937" y="4317"/>
                  </a:lnTo>
                  <a:lnTo>
                    <a:pt x="283900" y="14266"/>
                  </a:lnTo>
                  <a:lnTo>
                    <a:pt x="320094" y="29374"/>
                  </a:lnTo>
                  <a:lnTo>
                    <a:pt x="356031" y="55827"/>
                  </a:lnTo>
                  <a:lnTo>
                    <a:pt x="375017" y="93710"/>
                  </a:lnTo>
                  <a:lnTo>
                    <a:pt x="375017" y="106879"/>
                  </a:lnTo>
                  <a:lnTo>
                    <a:pt x="356031" y="144763"/>
                  </a:lnTo>
                  <a:lnTo>
                    <a:pt x="320094" y="171216"/>
                  </a:lnTo>
                  <a:lnTo>
                    <a:pt x="283900" y="186324"/>
                  </a:lnTo>
                  <a:lnTo>
                    <a:pt x="241937" y="196273"/>
                  </a:lnTo>
                  <a:lnTo>
                    <a:pt x="196721" y="20046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3828143" y="8458849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5" h="43815">
                  <a:moveTo>
                    <a:pt x="61049" y="43606"/>
                  </a:moveTo>
                  <a:lnTo>
                    <a:pt x="39859" y="40472"/>
                  </a:lnTo>
                  <a:lnTo>
                    <a:pt x="22348" y="31614"/>
                  </a:lnTo>
                  <a:lnTo>
                    <a:pt x="8925" y="17851"/>
                  </a:lnTo>
                  <a:lnTo>
                    <a:pt x="0" y="0"/>
                  </a:lnTo>
                  <a:lnTo>
                    <a:pt x="122098" y="0"/>
                  </a:lnTo>
                  <a:lnTo>
                    <a:pt x="113172" y="17851"/>
                  </a:lnTo>
                  <a:lnTo>
                    <a:pt x="99750" y="31614"/>
                  </a:lnTo>
                  <a:lnTo>
                    <a:pt x="82239" y="40472"/>
                  </a:lnTo>
                  <a:lnTo>
                    <a:pt x="61049" y="4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3784529" y="8310587"/>
              <a:ext cx="209550" cy="61594"/>
            </a:xfrm>
            <a:custGeom>
              <a:avLst/>
              <a:gdLst/>
              <a:ahLst/>
              <a:cxnLst/>
              <a:rect l="l" t="t" r="r" b="b"/>
              <a:pathLst>
                <a:path w="209550" h="61595">
                  <a:moveTo>
                    <a:pt x="61048" y="26479"/>
                  </a:moveTo>
                  <a:lnTo>
                    <a:pt x="34582" y="0"/>
                  </a:lnTo>
                  <a:lnTo>
                    <a:pt x="26479" y="0"/>
                  </a:lnTo>
                  <a:lnTo>
                    <a:pt x="0" y="26479"/>
                  </a:lnTo>
                  <a:lnTo>
                    <a:pt x="0" y="34582"/>
                  </a:lnTo>
                  <a:lnTo>
                    <a:pt x="26479" y="61048"/>
                  </a:lnTo>
                  <a:lnTo>
                    <a:pt x="34582" y="61048"/>
                  </a:lnTo>
                  <a:lnTo>
                    <a:pt x="61048" y="34582"/>
                  </a:lnTo>
                  <a:lnTo>
                    <a:pt x="61048" y="26479"/>
                  </a:lnTo>
                  <a:close/>
                </a:path>
                <a:path w="209550" h="61595">
                  <a:moveTo>
                    <a:pt x="209308" y="26479"/>
                  </a:moveTo>
                  <a:lnTo>
                    <a:pt x="182841" y="0"/>
                  </a:lnTo>
                  <a:lnTo>
                    <a:pt x="174739" y="0"/>
                  </a:lnTo>
                  <a:lnTo>
                    <a:pt x="148259" y="26479"/>
                  </a:lnTo>
                  <a:lnTo>
                    <a:pt x="148259" y="34582"/>
                  </a:lnTo>
                  <a:lnTo>
                    <a:pt x="174739" y="61048"/>
                  </a:lnTo>
                  <a:lnTo>
                    <a:pt x="182841" y="61048"/>
                  </a:lnTo>
                  <a:lnTo>
                    <a:pt x="209308" y="34582"/>
                  </a:lnTo>
                  <a:lnTo>
                    <a:pt x="209308" y="2647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3854307" y="8855670"/>
              <a:ext cx="69770" cy="69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3854307" y="9021375"/>
              <a:ext cx="69770" cy="69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3854307" y="9182719"/>
              <a:ext cx="69770" cy="69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11512631" y="8014061"/>
            <a:ext cx="828675" cy="1273810"/>
            <a:chOff x="11512631" y="8014061"/>
            <a:chExt cx="828675" cy="1273810"/>
          </a:xfrm>
        </p:grpSpPr>
        <p:sp>
          <p:nvSpPr>
            <p:cNvPr id="55" name="object 55"/>
            <p:cNvSpPr/>
            <p:nvPr/>
          </p:nvSpPr>
          <p:spPr>
            <a:xfrm>
              <a:off x="11896369" y="8951604"/>
              <a:ext cx="104655" cy="1046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1512631" y="8567866"/>
              <a:ext cx="828675" cy="720090"/>
            </a:xfrm>
            <a:custGeom>
              <a:avLst/>
              <a:gdLst/>
              <a:ahLst/>
              <a:cxnLst/>
              <a:rect l="l" t="t" r="r" b="b"/>
              <a:pathLst>
                <a:path w="828675" h="720090">
                  <a:moveTo>
                    <a:pt x="414263" y="719509"/>
                  </a:moveTo>
                  <a:lnTo>
                    <a:pt x="363735" y="717744"/>
                  </a:lnTo>
                  <a:lnTo>
                    <a:pt x="313997" y="712498"/>
                  </a:lnTo>
                  <a:lnTo>
                    <a:pt x="265192" y="703843"/>
                  </a:lnTo>
                  <a:lnTo>
                    <a:pt x="217464" y="691850"/>
                  </a:lnTo>
                  <a:lnTo>
                    <a:pt x="170957" y="676590"/>
                  </a:lnTo>
                  <a:lnTo>
                    <a:pt x="125813" y="658137"/>
                  </a:lnTo>
                  <a:lnTo>
                    <a:pt x="82176" y="636561"/>
                  </a:lnTo>
                  <a:lnTo>
                    <a:pt x="40191" y="611934"/>
                  </a:lnTo>
                  <a:lnTo>
                    <a:pt x="0" y="584328"/>
                  </a:lnTo>
                  <a:lnTo>
                    <a:pt x="0" y="414263"/>
                  </a:lnTo>
                  <a:lnTo>
                    <a:pt x="2815" y="366327"/>
                  </a:lnTo>
                  <a:lnTo>
                    <a:pt x="11047" y="319917"/>
                  </a:lnTo>
                  <a:lnTo>
                    <a:pt x="24371" y="275357"/>
                  </a:lnTo>
                  <a:lnTo>
                    <a:pt x="42462" y="232971"/>
                  </a:lnTo>
                  <a:lnTo>
                    <a:pt x="64996" y="193083"/>
                  </a:lnTo>
                  <a:lnTo>
                    <a:pt x="91650" y="156017"/>
                  </a:lnTo>
                  <a:lnTo>
                    <a:pt x="122098" y="122098"/>
                  </a:lnTo>
                  <a:lnTo>
                    <a:pt x="156017" y="91650"/>
                  </a:lnTo>
                  <a:lnTo>
                    <a:pt x="193083" y="64996"/>
                  </a:lnTo>
                  <a:lnTo>
                    <a:pt x="232971" y="42462"/>
                  </a:lnTo>
                  <a:lnTo>
                    <a:pt x="275357" y="24371"/>
                  </a:lnTo>
                  <a:lnTo>
                    <a:pt x="319917" y="11047"/>
                  </a:lnTo>
                  <a:lnTo>
                    <a:pt x="366327" y="2815"/>
                  </a:lnTo>
                  <a:lnTo>
                    <a:pt x="414263" y="0"/>
                  </a:lnTo>
                  <a:lnTo>
                    <a:pt x="462255" y="2873"/>
                  </a:lnTo>
                  <a:lnTo>
                    <a:pt x="508799" y="11238"/>
                  </a:lnTo>
                  <a:lnTo>
                    <a:pt x="553511" y="24714"/>
                  </a:lnTo>
                  <a:lnTo>
                    <a:pt x="596012" y="42920"/>
                  </a:lnTo>
                  <a:lnTo>
                    <a:pt x="635919" y="65473"/>
                  </a:lnTo>
                  <a:lnTo>
                    <a:pt x="672851" y="91993"/>
                  </a:lnTo>
                  <a:lnTo>
                    <a:pt x="706427" y="122098"/>
                  </a:lnTo>
                  <a:lnTo>
                    <a:pt x="736532" y="157047"/>
                  </a:lnTo>
                  <a:lnTo>
                    <a:pt x="763052" y="194513"/>
                  </a:lnTo>
                  <a:lnTo>
                    <a:pt x="785605" y="234344"/>
                  </a:lnTo>
                  <a:lnTo>
                    <a:pt x="803811" y="276387"/>
                  </a:lnTo>
                  <a:lnTo>
                    <a:pt x="817287" y="320489"/>
                  </a:lnTo>
                  <a:lnTo>
                    <a:pt x="825652" y="366499"/>
                  </a:lnTo>
                  <a:lnTo>
                    <a:pt x="828526" y="414263"/>
                  </a:lnTo>
                  <a:lnTo>
                    <a:pt x="828526" y="584328"/>
                  </a:lnTo>
                  <a:lnTo>
                    <a:pt x="788478" y="610786"/>
                  </a:lnTo>
                  <a:lnTo>
                    <a:pt x="746851" y="634802"/>
                  </a:lnTo>
                  <a:lnTo>
                    <a:pt x="703681" y="656199"/>
                  </a:lnTo>
                  <a:lnTo>
                    <a:pt x="659004" y="674796"/>
                  </a:lnTo>
                  <a:lnTo>
                    <a:pt x="612855" y="690414"/>
                  </a:lnTo>
                  <a:lnTo>
                    <a:pt x="565271" y="702874"/>
                  </a:lnTo>
                  <a:lnTo>
                    <a:pt x="516287" y="711996"/>
                  </a:lnTo>
                  <a:lnTo>
                    <a:pt x="465939" y="717601"/>
                  </a:lnTo>
                  <a:lnTo>
                    <a:pt x="414263" y="719509"/>
                  </a:lnTo>
                  <a:close/>
                </a:path>
              </a:pathLst>
            </a:custGeom>
            <a:solidFill>
              <a:srgbClr val="FECB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660893" y="8925440"/>
              <a:ext cx="532000" cy="3619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1756828" y="8567866"/>
              <a:ext cx="331470" cy="196850"/>
            </a:xfrm>
            <a:custGeom>
              <a:avLst/>
              <a:gdLst/>
              <a:ahLst/>
              <a:cxnLst/>
              <a:rect l="l" t="t" r="r" b="b"/>
              <a:pathLst>
                <a:path w="331470" h="196850">
                  <a:moveTo>
                    <a:pt x="165705" y="196229"/>
                  </a:moveTo>
                  <a:lnTo>
                    <a:pt x="127481" y="191528"/>
                  </a:lnTo>
                  <a:lnTo>
                    <a:pt x="60844" y="157597"/>
                  </a:lnTo>
                  <a:lnTo>
                    <a:pt x="20236" y="109697"/>
                  </a:lnTo>
                  <a:lnTo>
                    <a:pt x="2384" y="60913"/>
                  </a:lnTo>
                  <a:lnTo>
                    <a:pt x="0" y="34885"/>
                  </a:lnTo>
                  <a:lnTo>
                    <a:pt x="40063" y="20236"/>
                  </a:lnTo>
                  <a:lnTo>
                    <a:pt x="81762" y="9266"/>
                  </a:lnTo>
                  <a:lnTo>
                    <a:pt x="125096" y="2384"/>
                  </a:lnTo>
                  <a:lnTo>
                    <a:pt x="170065" y="0"/>
                  </a:lnTo>
                  <a:lnTo>
                    <a:pt x="212446" y="2316"/>
                  </a:lnTo>
                  <a:lnTo>
                    <a:pt x="254008" y="8721"/>
                  </a:lnTo>
                  <a:lnTo>
                    <a:pt x="293935" y="18396"/>
                  </a:lnTo>
                  <a:lnTo>
                    <a:pt x="331410" y="30524"/>
                  </a:lnTo>
                  <a:lnTo>
                    <a:pt x="329025" y="56620"/>
                  </a:lnTo>
                  <a:lnTo>
                    <a:pt x="311174" y="107176"/>
                  </a:lnTo>
                  <a:lnTo>
                    <a:pt x="270565" y="159436"/>
                  </a:lnTo>
                  <a:lnTo>
                    <a:pt x="203929" y="192141"/>
                  </a:lnTo>
                  <a:lnTo>
                    <a:pt x="165705" y="196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839681" y="8458849"/>
              <a:ext cx="174426" cy="231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1673975" y="8014061"/>
              <a:ext cx="505836" cy="5058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057714" y="8284423"/>
              <a:ext cx="87213" cy="872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1708861" y="8284423"/>
              <a:ext cx="87213" cy="872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1739385" y="8136160"/>
              <a:ext cx="375017" cy="4186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1739385" y="8066389"/>
              <a:ext cx="375285" cy="200660"/>
            </a:xfrm>
            <a:custGeom>
              <a:avLst/>
              <a:gdLst/>
              <a:ahLst/>
              <a:cxnLst/>
              <a:rect l="l" t="t" r="r" b="b"/>
              <a:pathLst>
                <a:path w="375284" h="200659">
                  <a:moveTo>
                    <a:pt x="187508" y="200590"/>
                  </a:moveTo>
                  <a:lnTo>
                    <a:pt x="141936" y="197583"/>
                  </a:lnTo>
                  <a:lnTo>
                    <a:pt x="99116" y="188747"/>
                  </a:lnTo>
                  <a:lnTo>
                    <a:pt x="61592" y="174614"/>
                  </a:lnTo>
                  <a:lnTo>
                    <a:pt x="24760" y="150541"/>
                  </a:lnTo>
                  <a:lnTo>
                    <a:pt x="1200" y="113404"/>
                  </a:lnTo>
                  <a:lnTo>
                    <a:pt x="0" y="106879"/>
                  </a:lnTo>
                  <a:lnTo>
                    <a:pt x="0" y="93710"/>
                  </a:lnTo>
                  <a:lnTo>
                    <a:pt x="18984" y="55827"/>
                  </a:lnTo>
                  <a:lnTo>
                    <a:pt x="54919" y="29374"/>
                  </a:lnTo>
                  <a:lnTo>
                    <a:pt x="91118" y="14266"/>
                  </a:lnTo>
                  <a:lnTo>
                    <a:pt x="133077" y="4317"/>
                  </a:lnTo>
                  <a:lnTo>
                    <a:pt x="178296" y="120"/>
                  </a:lnTo>
                  <a:lnTo>
                    <a:pt x="187508" y="0"/>
                  </a:lnTo>
                  <a:lnTo>
                    <a:pt x="196720" y="120"/>
                  </a:lnTo>
                  <a:lnTo>
                    <a:pt x="241939" y="4317"/>
                  </a:lnTo>
                  <a:lnTo>
                    <a:pt x="283898" y="14266"/>
                  </a:lnTo>
                  <a:lnTo>
                    <a:pt x="320094" y="29374"/>
                  </a:lnTo>
                  <a:lnTo>
                    <a:pt x="356031" y="55827"/>
                  </a:lnTo>
                  <a:lnTo>
                    <a:pt x="375017" y="93710"/>
                  </a:lnTo>
                  <a:lnTo>
                    <a:pt x="375017" y="106879"/>
                  </a:lnTo>
                  <a:lnTo>
                    <a:pt x="356031" y="144763"/>
                  </a:lnTo>
                  <a:lnTo>
                    <a:pt x="320094" y="171216"/>
                  </a:lnTo>
                  <a:lnTo>
                    <a:pt x="283898" y="186324"/>
                  </a:lnTo>
                  <a:lnTo>
                    <a:pt x="241939" y="196273"/>
                  </a:lnTo>
                  <a:lnTo>
                    <a:pt x="196720" y="20046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1865845" y="8458849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4" h="43815">
                  <a:moveTo>
                    <a:pt x="61049" y="43606"/>
                  </a:moveTo>
                  <a:lnTo>
                    <a:pt x="39859" y="40472"/>
                  </a:lnTo>
                  <a:lnTo>
                    <a:pt x="22348" y="31614"/>
                  </a:lnTo>
                  <a:lnTo>
                    <a:pt x="8925" y="17851"/>
                  </a:lnTo>
                  <a:lnTo>
                    <a:pt x="0" y="0"/>
                  </a:lnTo>
                  <a:lnTo>
                    <a:pt x="122098" y="0"/>
                  </a:lnTo>
                  <a:lnTo>
                    <a:pt x="113172" y="17851"/>
                  </a:lnTo>
                  <a:lnTo>
                    <a:pt x="99750" y="31614"/>
                  </a:lnTo>
                  <a:lnTo>
                    <a:pt x="82239" y="40472"/>
                  </a:lnTo>
                  <a:lnTo>
                    <a:pt x="61049" y="4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1822227" y="8310587"/>
              <a:ext cx="209550" cy="61594"/>
            </a:xfrm>
            <a:custGeom>
              <a:avLst/>
              <a:gdLst/>
              <a:ahLst/>
              <a:cxnLst/>
              <a:rect l="l" t="t" r="r" b="b"/>
              <a:pathLst>
                <a:path w="209550" h="61595">
                  <a:moveTo>
                    <a:pt x="61048" y="26479"/>
                  </a:moveTo>
                  <a:lnTo>
                    <a:pt x="34582" y="0"/>
                  </a:lnTo>
                  <a:lnTo>
                    <a:pt x="26479" y="0"/>
                  </a:lnTo>
                  <a:lnTo>
                    <a:pt x="0" y="26479"/>
                  </a:lnTo>
                  <a:lnTo>
                    <a:pt x="0" y="34582"/>
                  </a:lnTo>
                  <a:lnTo>
                    <a:pt x="26479" y="61048"/>
                  </a:lnTo>
                  <a:lnTo>
                    <a:pt x="34582" y="61048"/>
                  </a:lnTo>
                  <a:lnTo>
                    <a:pt x="61048" y="34582"/>
                  </a:lnTo>
                  <a:lnTo>
                    <a:pt x="61048" y="26479"/>
                  </a:lnTo>
                  <a:close/>
                </a:path>
                <a:path w="209550" h="61595">
                  <a:moveTo>
                    <a:pt x="209321" y="26479"/>
                  </a:moveTo>
                  <a:lnTo>
                    <a:pt x="182841" y="0"/>
                  </a:lnTo>
                  <a:lnTo>
                    <a:pt x="174739" y="0"/>
                  </a:lnTo>
                  <a:lnTo>
                    <a:pt x="148272" y="26479"/>
                  </a:lnTo>
                  <a:lnTo>
                    <a:pt x="148272" y="34582"/>
                  </a:lnTo>
                  <a:lnTo>
                    <a:pt x="174739" y="61048"/>
                  </a:lnTo>
                  <a:lnTo>
                    <a:pt x="182841" y="61048"/>
                  </a:lnTo>
                  <a:lnTo>
                    <a:pt x="209321" y="34582"/>
                  </a:lnTo>
                  <a:lnTo>
                    <a:pt x="209321" y="26479"/>
                  </a:lnTo>
                  <a:close/>
                </a:path>
              </a:pathLst>
            </a:custGeom>
            <a:solidFill>
              <a:srgbClr val="4A6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1892009" y="8855670"/>
              <a:ext cx="69770" cy="69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1892009" y="9021375"/>
              <a:ext cx="69770" cy="69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1892009" y="9182719"/>
              <a:ext cx="69770" cy="69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/>
          <p:nvPr/>
        </p:nvSpPr>
        <p:spPr>
          <a:xfrm>
            <a:off x="13579586" y="7442815"/>
            <a:ext cx="355600" cy="388620"/>
          </a:xfrm>
          <a:custGeom>
            <a:avLst/>
            <a:gdLst/>
            <a:ahLst/>
            <a:cxnLst/>
            <a:rect l="l" t="t" r="r" b="b"/>
            <a:pathLst>
              <a:path w="355600" h="388620">
                <a:moveTo>
                  <a:pt x="283443" y="388099"/>
                </a:moveTo>
                <a:lnTo>
                  <a:pt x="261639" y="388099"/>
                </a:lnTo>
                <a:lnTo>
                  <a:pt x="200590" y="327049"/>
                </a:lnTo>
                <a:lnTo>
                  <a:pt x="195684" y="319827"/>
                </a:lnTo>
                <a:lnTo>
                  <a:pt x="194049" y="311787"/>
                </a:lnTo>
                <a:lnTo>
                  <a:pt x="195684" y="303747"/>
                </a:lnTo>
                <a:lnTo>
                  <a:pt x="200590" y="296525"/>
                </a:lnTo>
                <a:lnTo>
                  <a:pt x="207812" y="291619"/>
                </a:lnTo>
                <a:lnTo>
                  <a:pt x="215852" y="289984"/>
                </a:lnTo>
                <a:lnTo>
                  <a:pt x="223892" y="291619"/>
                </a:lnTo>
                <a:lnTo>
                  <a:pt x="231115" y="296525"/>
                </a:lnTo>
                <a:lnTo>
                  <a:pt x="252918" y="318328"/>
                </a:lnTo>
                <a:lnTo>
                  <a:pt x="252918" y="274721"/>
                </a:lnTo>
                <a:lnTo>
                  <a:pt x="248174" y="228483"/>
                </a:lnTo>
                <a:lnTo>
                  <a:pt x="234590" y="185260"/>
                </a:lnTo>
                <a:lnTo>
                  <a:pt x="213135" y="146022"/>
                </a:lnTo>
                <a:lnTo>
                  <a:pt x="184783" y="111742"/>
                </a:lnTo>
                <a:lnTo>
                  <a:pt x="150502" y="83389"/>
                </a:lnTo>
                <a:lnTo>
                  <a:pt x="111265" y="61935"/>
                </a:lnTo>
                <a:lnTo>
                  <a:pt x="68041" y="48350"/>
                </a:lnTo>
                <a:lnTo>
                  <a:pt x="21803" y="43606"/>
                </a:lnTo>
                <a:lnTo>
                  <a:pt x="12877" y="42039"/>
                </a:lnTo>
                <a:lnTo>
                  <a:pt x="5995" y="37610"/>
                </a:lnTo>
                <a:lnTo>
                  <a:pt x="1567" y="30729"/>
                </a:lnTo>
                <a:lnTo>
                  <a:pt x="0" y="21803"/>
                </a:lnTo>
                <a:lnTo>
                  <a:pt x="1567" y="12877"/>
                </a:lnTo>
                <a:lnTo>
                  <a:pt x="5995" y="5995"/>
                </a:lnTo>
                <a:lnTo>
                  <a:pt x="12877" y="1567"/>
                </a:lnTo>
                <a:lnTo>
                  <a:pt x="21803" y="0"/>
                </a:lnTo>
                <a:lnTo>
                  <a:pt x="71421" y="4396"/>
                </a:lnTo>
                <a:lnTo>
                  <a:pt x="118025" y="17083"/>
                </a:lnTo>
                <a:lnTo>
                  <a:pt x="160860" y="37307"/>
                </a:lnTo>
                <a:lnTo>
                  <a:pt x="199172" y="64315"/>
                </a:lnTo>
                <a:lnTo>
                  <a:pt x="232209" y="97352"/>
                </a:lnTo>
                <a:lnTo>
                  <a:pt x="259217" y="135665"/>
                </a:lnTo>
                <a:lnTo>
                  <a:pt x="279441" y="178500"/>
                </a:lnTo>
                <a:lnTo>
                  <a:pt x="292128" y="225103"/>
                </a:lnTo>
                <a:lnTo>
                  <a:pt x="296525" y="274721"/>
                </a:lnTo>
                <a:lnTo>
                  <a:pt x="296525" y="318328"/>
                </a:lnTo>
                <a:lnTo>
                  <a:pt x="318328" y="296525"/>
                </a:lnTo>
                <a:lnTo>
                  <a:pt x="325550" y="291619"/>
                </a:lnTo>
                <a:lnTo>
                  <a:pt x="333590" y="289984"/>
                </a:lnTo>
                <a:lnTo>
                  <a:pt x="341630" y="291619"/>
                </a:lnTo>
                <a:lnTo>
                  <a:pt x="348853" y="296525"/>
                </a:lnTo>
                <a:lnTo>
                  <a:pt x="353758" y="303747"/>
                </a:lnTo>
                <a:lnTo>
                  <a:pt x="355394" y="311787"/>
                </a:lnTo>
                <a:lnTo>
                  <a:pt x="353758" y="319827"/>
                </a:lnTo>
                <a:lnTo>
                  <a:pt x="348853" y="327049"/>
                </a:lnTo>
                <a:lnTo>
                  <a:pt x="292164" y="383738"/>
                </a:lnTo>
                <a:lnTo>
                  <a:pt x="287803" y="383738"/>
                </a:lnTo>
                <a:lnTo>
                  <a:pt x="283443" y="388099"/>
                </a:lnTo>
                <a:close/>
              </a:path>
            </a:pathLst>
          </a:custGeom>
          <a:solidFill>
            <a:srgbClr val="375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488012" y="9431277"/>
            <a:ext cx="393065" cy="353695"/>
          </a:xfrm>
          <a:custGeom>
            <a:avLst/>
            <a:gdLst/>
            <a:ahLst/>
            <a:cxnLst/>
            <a:rect l="l" t="t" r="r" b="b"/>
            <a:pathLst>
              <a:path w="393065" h="353695">
                <a:moveTo>
                  <a:pt x="91573" y="353213"/>
                </a:moveTo>
                <a:lnTo>
                  <a:pt x="65409" y="353213"/>
                </a:lnTo>
                <a:lnTo>
                  <a:pt x="4360" y="292164"/>
                </a:lnTo>
                <a:lnTo>
                  <a:pt x="4360" y="287803"/>
                </a:lnTo>
                <a:lnTo>
                  <a:pt x="0" y="283443"/>
                </a:lnTo>
                <a:lnTo>
                  <a:pt x="0" y="261639"/>
                </a:lnTo>
                <a:lnTo>
                  <a:pt x="61049" y="200590"/>
                </a:lnTo>
                <a:lnTo>
                  <a:pt x="68271" y="195684"/>
                </a:lnTo>
                <a:lnTo>
                  <a:pt x="76311" y="194049"/>
                </a:lnTo>
                <a:lnTo>
                  <a:pt x="84351" y="195684"/>
                </a:lnTo>
                <a:lnTo>
                  <a:pt x="91573" y="200590"/>
                </a:lnTo>
                <a:lnTo>
                  <a:pt x="96479" y="207812"/>
                </a:lnTo>
                <a:lnTo>
                  <a:pt x="98114" y="215852"/>
                </a:lnTo>
                <a:lnTo>
                  <a:pt x="96479" y="223892"/>
                </a:lnTo>
                <a:lnTo>
                  <a:pt x="91573" y="231115"/>
                </a:lnTo>
                <a:lnTo>
                  <a:pt x="69770" y="252918"/>
                </a:lnTo>
                <a:lnTo>
                  <a:pt x="113377" y="252918"/>
                </a:lnTo>
                <a:lnTo>
                  <a:pt x="159615" y="248174"/>
                </a:lnTo>
                <a:lnTo>
                  <a:pt x="202839" y="234590"/>
                </a:lnTo>
                <a:lnTo>
                  <a:pt x="242076" y="213135"/>
                </a:lnTo>
                <a:lnTo>
                  <a:pt x="276357" y="184783"/>
                </a:lnTo>
                <a:lnTo>
                  <a:pt x="304709" y="150502"/>
                </a:lnTo>
                <a:lnTo>
                  <a:pt x="326164" y="111265"/>
                </a:lnTo>
                <a:lnTo>
                  <a:pt x="339748" y="68041"/>
                </a:lnTo>
                <a:lnTo>
                  <a:pt x="344492" y="21803"/>
                </a:lnTo>
                <a:lnTo>
                  <a:pt x="346059" y="12877"/>
                </a:lnTo>
                <a:lnTo>
                  <a:pt x="350488" y="5995"/>
                </a:lnTo>
                <a:lnTo>
                  <a:pt x="357370" y="1567"/>
                </a:lnTo>
                <a:lnTo>
                  <a:pt x="366295" y="0"/>
                </a:lnTo>
                <a:lnTo>
                  <a:pt x="375289" y="2180"/>
                </a:lnTo>
                <a:lnTo>
                  <a:pt x="382648" y="7631"/>
                </a:lnTo>
                <a:lnTo>
                  <a:pt x="388371" y="14717"/>
                </a:lnTo>
                <a:lnTo>
                  <a:pt x="392459" y="21803"/>
                </a:lnTo>
                <a:lnTo>
                  <a:pt x="388063" y="71421"/>
                </a:lnTo>
                <a:lnTo>
                  <a:pt x="375375" y="118025"/>
                </a:lnTo>
                <a:lnTo>
                  <a:pt x="355151" y="160860"/>
                </a:lnTo>
                <a:lnTo>
                  <a:pt x="328144" y="199172"/>
                </a:lnTo>
                <a:lnTo>
                  <a:pt x="295107" y="232209"/>
                </a:lnTo>
                <a:lnTo>
                  <a:pt x="256794" y="259217"/>
                </a:lnTo>
                <a:lnTo>
                  <a:pt x="213959" y="279441"/>
                </a:lnTo>
                <a:lnTo>
                  <a:pt x="167356" y="292128"/>
                </a:lnTo>
                <a:lnTo>
                  <a:pt x="117737" y="296525"/>
                </a:lnTo>
                <a:lnTo>
                  <a:pt x="74131" y="296525"/>
                </a:lnTo>
                <a:lnTo>
                  <a:pt x="95934" y="318328"/>
                </a:lnTo>
                <a:lnTo>
                  <a:pt x="100840" y="325550"/>
                </a:lnTo>
                <a:lnTo>
                  <a:pt x="102475" y="333590"/>
                </a:lnTo>
                <a:lnTo>
                  <a:pt x="100840" y="341630"/>
                </a:lnTo>
                <a:lnTo>
                  <a:pt x="95934" y="348853"/>
                </a:lnTo>
                <a:lnTo>
                  <a:pt x="91573" y="353213"/>
                </a:lnTo>
                <a:close/>
              </a:path>
            </a:pathLst>
          </a:custGeom>
          <a:solidFill>
            <a:srgbClr val="375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1815697" y="9398572"/>
            <a:ext cx="355600" cy="390525"/>
          </a:xfrm>
          <a:custGeom>
            <a:avLst/>
            <a:gdLst/>
            <a:ahLst/>
            <a:cxnLst/>
            <a:rect l="l" t="t" r="r" b="b"/>
            <a:pathLst>
              <a:path w="355600" h="390525">
                <a:moveTo>
                  <a:pt x="333590" y="390279"/>
                </a:moveTo>
                <a:lnTo>
                  <a:pt x="283972" y="385882"/>
                </a:lnTo>
                <a:lnTo>
                  <a:pt x="237369" y="373195"/>
                </a:lnTo>
                <a:lnTo>
                  <a:pt x="194534" y="352971"/>
                </a:lnTo>
                <a:lnTo>
                  <a:pt x="156221" y="325964"/>
                </a:lnTo>
                <a:lnTo>
                  <a:pt x="123184" y="292927"/>
                </a:lnTo>
                <a:lnTo>
                  <a:pt x="96176" y="254614"/>
                </a:lnTo>
                <a:lnTo>
                  <a:pt x="75952" y="211779"/>
                </a:lnTo>
                <a:lnTo>
                  <a:pt x="63265" y="165175"/>
                </a:lnTo>
                <a:lnTo>
                  <a:pt x="58868" y="115557"/>
                </a:lnTo>
                <a:lnTo>
                  <a:pt x="58868" y="71950"/>
                </a:lnTo>
                <a:lnTo>
                  <a:pt x="37065" y="93754"/>
                </a:lnTo>
                <a:lnTo>
                  <a:pt x="29843" y="98660"/>
                </a:lnTo>
                <a:lnTo>
                  <a:pt x="21803" y="100295"/>
                </a:lnTo>
                <a:lnTo>
                  <a:pt x="13763" y="98660"/>
                </a:lnTo>
                <a:lnTo>
                  <a:pt x="6540" y="93754"/>
                </a:lnTo>
                <a:lnTo>
                  <a:pt x="1635" y="86531"/>
                </a:lnTo>
                <a:lnTo>
                  <a:pt x="0" y="78491"/>
                </a:lnTo>
                <a:lnTo>
                  <a:pt x="1635" y="70451"/>
                </a:lnTo>
                <a:lnTo>
                  <a:pt x="6540" y="63229"/>
                </a:lnTo>
                <a:lnTo>
                  <a:pt x="63229" y="6540"/>
                </a:lnTo>
                <a:lnTo>
                  <a:pt x="70451" y="1635"/>
                </a:lnTo>
                <a:lnTo>
                  <a:pt x="78491" y="0"/>
                </a:lnTo>
                <a:lnTo>
                  <a:pt x="86531" y="1635"/>
                </a:lnTo>
                <a:lnTo>
                  <a:pt x="93754" y="6540"/>
                </a:lnTo>
                <a:lnTo>
                  <a:pt x="150442" y="63229"/>
                </a:lnTo>
                <a:lnTo>
                  <a:pt x="155348" y="70451"/>
                </a:lnTo>
                <a:lnTo>
                  <a:pt x="156983" y="78491"/>
                </a:lnTo>
                <a:lnTo>
                  <a:pt x="155348" y="86531"/>
                </a:lnTo>
                <a:lnTo>
                  <a:pt x="150442" y="93754"/>
                </a:lnTo>
                <a:lnTo>
                  <a:pt x="146082" y="98114"/>
                </a:lnTo>
                <a:lnTo>
                  <a:pt x="119918" y="98114"/>
                </a:lnTo>
                <a:lnTo>
                  <a:pt x="93754" y="71950"/>
                </a:lnTo>
                <a:lnTo>
                  <a:pt x="93754" y="115557"/>
                </a:lnTo>
                <a:lnTo>
                  <a:pt x="98498" y="161795"/>
                </a:lnTo>
                <a:lnTo>
                  <a:pt x="112082" y="205019"/>
                </a:lnTo>
                <a:lnTo>
                  <a:pt x="133536" y="244256"/>
                </a:lnTo>
                <a:lnTo>
                  <a:pt x="161889" y="278537"/>
                </a:lnTo>
                <a:lnTo>
                  <a:pt x="196170" y="306890"/>
                </a:lnTo>
                <a:lnTo>
                  <a:pt x="235407" y="328344"/>
                </a:lnTo>
                <a:lnTo>
                  <a:pt x="278631" y="341928"/>
                </a:lnTo>
                <a:lnTo>
                  <a:pt x="324869" y="346672"/>
                </a:lnTo>
                <a:lnTo>
                  <a:pt x="335157" y="348239"/>
                </a:lnTo>
                <a:lnTo>
                  <a:pt x="345037" y="352668"/>
                </a:lnTo>
                <a:lnTo>
                  <a:pt x="352464" y="359550"/>
                </a:lnTo>
                <a:lnTo>
                  <a:pt x="355394" y="368476"/>
                </a:lnTo>
                <a:lnTo>
                  <a:pt x="353826" y="377401"/>
                </a:lnTo>
                <a:lnTo>
                  <a:pt x="349398" y="384283"/>
                </a:lnTo>
                <a:lnTo>
                  <a:pt x="342516" y="388712"/>
                </a:lnTo>
                <a:lnTo>
                  <a:pt x="333590" y="390279"/>
                </a:lnTo>
                <a:close/>
              </a:path>
            </a:pathLst>
          </a:custGeom>
          <a:solidFill>
            <a:srgbClr val="375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1865844" y="7444995"/>
            <a:ext cx="388620" cy="355600"/>
          </a:xfrm>
          <a:custGeom>
            <a:avLst/>
            <a:gdLst/>
            <a:ahLst/>
            <a:cxnLst/>
            <a:rect l="l" t="t" r="r" b="b"/>
            <a:pathLst>
              <a:path w="388620" h="355600">
                <a:moveTo>
                  <a:pt x="21803" y="355394"/>
                </a:moveTo>
                <a:lnTo>
                  <a:pt x="12877" y="353826"/>
                </a:lnTo>
                <a:lnTo>
                  <a:pt x="5995" y="349398"/>
                </a:lnTo>
                <a:lnTo>
                  <a:pt x="1567" y="342516"/>
                </a:lnTo>
                <a:lnTo>
                  <a:pt x="0" y="333590"/>
                </a:lnTo>
                <a:lnTo>
                  <a:pt x="4396" y="283972"/>
                </a:lnTo>
                <a:lnTo>
                  <a:pt x="17083" y="237369"/>
                </a:lnTo>
                <a:lnTo>
                  <a:pt x="37307" y="194534"/>
                </a:lnTo>
                <a:lnTo>
                  <a:pt x="64315" y="156221"/>
                </a:lnTo>
                <a:lnTo>
                  <a:pt x="97352" y="123184"/>
                </a:lnTo>
                <a:lnTo>
                  <a:pt x="135665" y="96176"/>
                </a:lnTo>
                <a:lnTo>
                  <a:pt x="178500" y="75952"/>
                </a:lnTo>
                <a:lnTo>
                  <a:pt x="225103" y="63265"/>
                </a:lnTo>
                <a:lnTo>
                  <a:pt x="274721" y="58868"/>
                </a:lnTo>
                <a:lnTo>
                  <a:pt x="318328" y="58868"/>
                </a:lnTo>
                <a:lnTo>
                  <a:pt x="296525" y="37065"/>
                </a:lnTo>
                <a:lnTo>
                  <a:pt x="291619" y="29843"/>
                </a:lnTo>
                <a:lnTo>
                  <a:pt x="289984" y="21803"/>
                </a:lnTo>
                <a:lnTo>
                  <a:pt x="291619" y="13763"/>
                </a:lnTo>
                <a:lnTo>
                  <a:pt x="296525" y="6540"/>
                </a:lnTo>
                <a:lnTo>
                  <a:pt x="303747" y="1635"/>
                </a:lnTo>
                <a:lnTo>
                  <a:pt x="311787" y="0"/>
                </a:lnTo>
                <a:lnTo>
                  <a:pt x="319827" y="1635"/>
                </a:lnTo>
                <a:lnTo>
                  <a:pt x="327049" y="6540"/>
                </a:lnTo>
                <a:lnTo>
                  <a:pt x="388099" y="67590"/>
                </a:lnTo>
                <a:lnTo>
                  <a:pt x="388099" y="93754"/>
                </a:lnTo>
                <a:lnTo>
                  <a:pt x="322689" y="159164"/>
                </a:lnTo>
                <a:lnTo>
                  <a:pt x="305246" y="159164"/>
                </a:lnTo>
                <a:lnTo>
                  <a:pt x="300885" y="154803"/>
                </a:lnTo>
                <a:lnTo>
                  <a:pt x="296525" y="154803"/>
                </a:lnTo>
                <a:lnTo>
                  <a:pt x="291619" y="147581"/>
                </a:lnTo>
                <a:lnTo>
                  <a:pt x="289984" y="139541"/>
                </a:lnTo>
                <a:lnTo>
                  <a:pt x="291619" y="131501"/>
                </a:lnTo>
                <a:lnTo>
                  <a:pt x="296525" y="124278"/>
                </a:lnTo>
                <a:lnTo>
                  <a:pt x="318328" y="102475"/>
                </a:lnTo>
                <a:lnTo>
                  <a:pt x="274721" y="102475"/>
                </a:lnTo>
                <a:lnTo>
                  <a:pt x="228483" y="107219"/>
                </a:lnTo>
                <a:lnTo>
                  <a:pt x="185260" y="120804"/>
                </a:lnTo>
                <a:lnTo>
                  <a:pt x="146022" y="142258"/>
                </a:lnTo>
                <a:lnTo>
                  <a:pt x="111742" y="170610"/>
                </a:lnTo>
                <a:lnTo>
                  <a:pt x="83389" y="204891"/>
                </a:lnTo>
                <a:lnTo>
                  <a:pt x="61935" y="244129"/>
                </a:lnTo>
                <a:lnTo>
                  <a:pt x="48350" y="287352"/>
                </a:lnTo>
                <a:lnTo>
                  <a:pt x="43606" y="333590"/>
                </a:lnTo>
                <a:lnTo>
                  <a:pt x="42039" y="342516"/>
                </a:lnTo>
                <a:lnTo>
                  <a:pt x="37610" y="349398"/>
                </a:lnTo>
                <a:lnTo>
                  <a:pt x="30729" y="353826"/>
                </a:lnTo>
                <a:close/>
              </a:path>
            </a:pathLst>
          </a:custGeom>
          <a:solidFill>
            <a:srgbClr val="3756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808994" y="420116"/>
            <a:ext cx="1562037" cy="1549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4689381" y="972883"/>
            <a:ext cx="9918700" cy="924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 spc="180">
                <a:solidFill>
                  <a:srgbClr val="6F78B6"/>
                </a:solidFill>
              </a:rPr>
              <a:t>FUNDING </a:t>
            </a:r>
            <a:r>
              <a:rPr dirty="0" sz="5900" spc="190">
                <a:solidFill>
                  <a:srgbClr val="6F78B6"/>
                </a:solidFill>
              </a:rPr>
              <a:t>AND</a:t>
            </a:r>
            <a:r>
              <a:rPr dirty="0" sz="5900" spc="-385">
                <a:solidFill>
                  <a:srgbClr val="6F78B6"/>
                </a:solidFill>
              </a:rPr>
              <a:t> </a:t>
            </a:r>
            <a:r>
              <a:rPr dirty="0" sz="5900" spc="130">
                <a:solidFill>
                  <a:srgbClr val="6F78B6"/>
                </a:solidFill>
              </a:rPr>
              <a:t>PARTNERS</a:t>
            </a:r>
            <a:endParaRPr sz="5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53144" y="603360"/>
            <a:ext cx="1284538" cy="1638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796483" y="8556279"/>
            <a:ext cx="1372870" cy="1229360"/>
            <a:chOff x="3796483" y="8556279"/>
            <a:chExt cx="1372870" cy="1229360"/>
          </a:xfrm>
        </p:grpSpPr>
        <p:sp>
          <p:nvSpPr>
            <p:cNvPr id="4" name="object 4"/>
            <p:cNvSpPr/>
            <p:nvPr/>
          </p:nvSpPr>
          <p:spPr>
            <a:xfrm>
              <a:off x="3796483" y="8556279"/>
              <a:ext cx="1372870" cy="1229360"/>
            </a:xfrm>
            <a:custGeom>
              <a:avLst/>
              <a:gdLst/>
              <a:ahLst/>
              <a:cxnLst/>
              <a:rect l="l" t="t" r="r" b="b"/>
              <a:pathLst>
                <a:path w="1372870" h="1229359">
                  <a:moveTo>
                    <a:pt x="657303" y="1228858"/>
                  </a:moveTo>
                  <a:lnTo>
                    <a:pt x="608980" y="1227954"/>
                  </a:lnTo>
                  <a:lnTo>
                    <a:pt x="559101" y="1224950"/>
                  </a:lnTo>
                  <a:lnTo>
                    <a:pt x="507909" y="1219498"/>
                  </a:lnTo>
                  <a:lnTo>
                    <a:pt x="455653" y="1211250"/>
                  </a:lnTo>
                  <a:lnTo>
                    <a:pt x="402576" y="1199858"/>
                  </a:lnTo>
                  <a:lnTo>
                    <a:pt x="348925" y="1184975"/>
                  </a:lnTo>
                  <a:lnTo>
                    <a:pt x="294946" y="1166252"/>
                  </a:lnTo>
                  <a:lnTo>
                    <a:pt x="240883" y="1143342"/>
                  </a:lnTo>
                  <a:lnTo>
                    <a:pt x="186984" y="1115897"/>
                  </a:lnTo>
                  <a:lnTo>
                    <a:pt x="144827" y="1091948"/>
                  </a:lnTo>
                  <a:lnTo>
                    <a:pt x="109327" y="1068800"/>
                  </a:lnTo>
                  <a:lnTo>
                    <a:pt x="79018" y="1042959"/>
                  </a:lnTo>
                  <a:lnTo>
                    <a:pt x="52437" y="1010928"/>
                  </a:lnTo>
                  <a:lnTo>
                    <a:pt x="27077" y="965582"/>
                  </a:lnTo>
                  <a:lnTo>
                    <a:pt x="10646" y="917221"/>
                  </a:lnTo>
                  <a:lnTo>
                    <a:pt x="2001" y="866887"/>
                  </a:lnTo>
                  <a:lnTo>
                    <a:pt x="0" y="815626"/>
                  </a:lnTo>
                  <a:lnTo>
                    <a:pt x="3500" y="764479"/>
                  </a:lnTo>
                  <a:lnTo>
                    <a:pt x="11360" y="714492"/>
                  </a:lnTo>
                  <a:lnTo>
                    <a:pt x="22438" y="666708"/>
                  </a:lnTo>
                  <a:lnTo>
                    <a:pt x="35590" y="622171"/>
                  </a:lnTo>
                  <a:lnTo>
                    <a:pt x="49675" y="581924"/>
                  </a:lnTo>
                  <a:lnTo>
                    <a:pt x="76074" y="518476"/>
                  </a:lnTo>
                  <a:lnTo>
                    <a:pt x="105276" y="461450"/>
                  </a:lnTo>
                  <a:lnTo>
                    <a:pt x="140029" y="411911"/>
                  </a:lnTo>
                  <a:lnTo>
                    <a:pt x="158798" y="389633"/>
                  </a:lnTo>
                  <a:lnTo>
                    <a:pt x="180621" y="363246"/>
                  </a:lnTo>
                  <a:lnTo>
                    <a:pt x="207091" y="328426"/>
                  </a:lnTo>
                  <a:lnTo>
                    <a:pt x="239803" y="280846"/>
                  </a:lnTo>
                  <a:lnTo>
                    <a:pt x="280350" y="216178"/>
                  </a:lnTo>
                  <a:lnTo>
                    <a:pt x="320243" y="147719"/>
                  </a:lnTo>
                  <a:lnTo>
                    <a:pt x="348943" y="97173"/>
                  </a:lnTo>
                  <a:lnTo>
                    <a:pt x="372270" y="60611"/>
                  </a:lnTo>
                  <a:lnTo>
                    <a:pt x="426080" y="13721"/>
                  </a:lnTo>
                  <a:lnTo>
                    <a:pt x="464019" y="1893"/>
                  </a:lnTo>
                  <a:lnTo>
                    <a:pt x="543100" y="0"/>
                  </a:lnTo>
                  <a:lnTo>
                    <a:pt x="717716" y="2500"/>
                  </a:lnTo>
                  <a:lnTo>
                    <a:pt x="799464" y="3518"/>
                  </a:lnTo>
                  <a:lnTo>
                    <a:pt x="852056" y="5617"/>
                  </a:lnTo>
                  <a:lnTo>
                    <a:pt x="915750" y="21202"/>
                  </a:lnTo>
                  <a:lnTo>
                    <a:pt x="955593" y="45078"/>
                  </a:lnTo>
                  <a:lnTo>
                    <a:pt x="989717" y="77063"/>
                  </a:lnTo>
                  <a:lnTo>
                    <a:pt x="1023275" y="119546"/>
                  </a:lnTo>
                  <a:lnTo>
                    <a:pt x="1061420" y="174915"/>
                  </a:lnTo>
                  <a:lnTo>
                    <a:pt x="1146803" y="301984"/>
                  </a:lnTo>
                  <a:lnTo>
                    <a:pt x="1181038" y="353408"/>
                  </a:lnTo>
                  <a:lnTo>
                    <a:pt x="1209982" y="397522"/>
                  </a:lnTo>
                  <a:lnTo>
                    <a:pt x="1233899" y="434898"/>
                  </a:lnTo>
                  <a:lnTo>
                    <a:pt x="1267692" y="491726"/>
                  </a:lnTo>
                  <a:lnTo>
                    <a:pt x="1306037" y="573766"/>
                  </a:lnTo>
                  <a:lnTo>
                    <a:pt x="1329755" y="628722"/>
                  </a:lnTo>
                  <a:lnTo>
                    <a:pt x="1348755" y="678866"/>
                  </a:lnTo>
                  <a:lnTo>
                    <a:pt x="1362548" y="725869"/>
                  </a:lnTo>
                  <a:lnTo>
                    <a:pt x="1370645" y="771403"/>
                  </a:lnTo>
                  <a:lnTo>
                    <a:pt x="1372555" y="817141"/>
                  </a:lnTo>
                  <a:lnTo>
                    <a:pt x="1367789" y="864755"/>
                  </a:lnTo>
                  <a:lnTo>
                    <a:pt x="1351919" y="926110"/>
                  </a:lnTo>
                  <a:lnTo>
                    <a:pt x="1326863" y="984300"/>
                  </a:lnTo>
                  <a:lnTo>
                    <a:pt x="1293306" y="1038006"/>
                  </a:lnTo>
                  <a:lnTo>
                    <a:pt x="1251939" y="1085914"/>
                  </a:lnTo>
                  <a:lnTo>
                    <a:pt x="1217652" y="1115461"/>
                  </a:lnTo>
                  <a:lnTo>
                    <a:pt x="1181570" y="1139161"/>
                  </a:lnTo>
                  <a:lnTo>
                    <a:pt x="1143217" y="1157928"/>
                  </a:lnTo>
                  <a:lnTo>
                    <a:pt x="1102120" y="1172671"/>
                  </a:lnTo>
                  <a:lnTo>
                    <a:pt x="1057802" y="1184303"/>
                  </a:lnTo>
                  <a:lnTo>
                    <a:pt x="1009790" y="1193735"/>
                  </a:lnTo>
                  <a:lnTo>
                    <a:pt x="957608" y="1201879"/>
                  </a:lnTo>
                  <a:lnTo>
                    <a:pt x="900780" y="1209645"/>
                  </a:lnTo>
                  <a:lnTo>
                    <a:pt x="830109" y="1218423"/>
                  </a:lnTo>
                  <a:lnTo>
                    <a:pt x="790471" y="1222443"/>
                  </a:lnTo>
                  <a:lnTo>
                    <a:pt x="748294" y="1225754"/>
                  </a:lnTo>
                  <a:lnTo>
                    <a:pt x="703823" y="1228008"/>
                  </a:lnTo>
                  <a:lnTo>
                    <a:pt x="657303" y="1228858"/>
                  </a:lnTo>
                  <a:close/>
                </a:path>
              </a:pathLst>
            </a:custGeom>
            <a:solidFill>
              <a:srgbClr val="178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07167" y="8820912"/>
              <a:ext cx="357505" cy="710565"/>
            </a:xfrm>
            <a:custGeom>
              <a:avLst/>
              <a:gdLst/>
              <a:ahLst/>
              <a:cxnLst/>
              <a:rect l="l" t="t" r="r" b="b"/>
              <a:pathLst>
                <a:path w="357504" h="710565">
                  <a:moveTo>
                    <a:pt x="357314" y="217424"/>
                  </a:moveTo>
                  <a:lnTo>
                    <a:pt x="350621" y="175145"/>
                  </a:lnTo>
                  <a:lnTo>
                    <a:pt x="333895" y="135801"/>
                  </a:lnTo>
                  <a:lnTo>
                    <a:pt x="308140" y="101701"/>
                  </a:lnTo>
                  <a:lnTo>
                    <a:pt x="274891" y="74891"/>
                  </a:lnTo>
                  <a:lnTo>
                    <a:pt x="236156" y="56997"/>
                  </a:lnTo>
                  <a:lnTo>
                    <a:pt x="215493" y="51816"/>
                  </a:lnTo>
                  <a:lnTo>
                    <a:pt x="215493" y="0"/>
                  </a:lnTo>
                  <a:lnTo>
                    <a:pt x="141884" y="0"/>
                  </a:lnTo>
                  <a:lnTo>
                    <a:pt x="141884" y="53759"/>
                  </a:lnTo>
                  <a:lnTo>
                    <a:pt x="141884" y="160553"/>
                  </a:lnTo>
                  <a:lnTo>
                    <a:pt x="141884" y="305219"/>
                  </a:lnTo>
                  <a:lnTo>
                    <a:pt x="137363" y="302996"/>
                  </a:lnTo>
                  <a:lnTo>
                    <a:pt x="107353" y="274916"/>
                  </a:lnTo>
                  <a:lnTo>
                    <a:pt x="95351" y="230352"/>
                  </a:lnTo>
                  <a:lnTo>
                    <a:pt x="95669" y="225183"/>
                  </a:lnTo>
                  <a:lnTo>
                    <a:pt x="110045" y="186613"/>
                  </a:lnTo>
                  <a:lnTo>
                    <a:pt x="141884" y="160553"/>
                  </a:lnTo>
                  <a:lnTo>
                    <a:pt x="141884" y="53759"/>
                  </a:lnTo>
                  <a:lnTo>
                    <a:pt x="103301" y="68211"/>
                  </a:lnTo>
                  <a:lnTo>
                    <a:pt x="68110" y="92341"/>
                  </a:lnTo>
                  <a:lnTo>
                    <a:pt x="39801" y="124333"/>
                  </a:lnTo>
                  <a:lnTo>
                    <a:pt x="20078" y="162293"/>
                  </a:lnTo>
                  <a:lnTo>
                    <a:pt x="10134" y="203911"/>
                  </a:lnTo>
                  <a:lnTo>
                    <a:pt x="9055" y="221018"/>
                  </a:lnTo>
                  <a:lnTo>
                    <a:pt x="9144" y="229603"/>
                  </a:lnTo>
                  <a:lnTo>
                    <a:pt x="15836" y="271868"/>
                  </a:lnTo>
                  <a:lnTo>
                    <a:pt x="32550" y="311226"/>
                  </a:lnTo>
                  <a:lnTo>
                    <a:pt x="58305" y="345325"/>
                  </a:lnTo>
                  <a:lnTo>
                    <a:pt x="91541" y="372135"/>
                  </a:lnTo>
                  <a:lnTo>
                    <a:pt x="130289" y="390042"/>
                  </a:lnTo>
                  <a:lnTo>
                    <a:pt x="141884" y="393268"/>
                  </a:lnTo>
                  <a:lnTo>
                    <a:pt x="141884" y="545261"/>
                  </a:lnTo>
                  <a:lnTo>
                    <a:pt x="114642" y="517334"/>
                  </a:lnTo>
                  <a:lnTo>
                    <a:pt x="104190" y="482790"/>
                  </a:lnTo>
                  <a:lnTo>
                    <a:pt x="104190" y="477583"/>
                  </a:lnTo>
                  <a:lnTo>
                    <a:pt x="0" y="486613"/>
                  </a:lnTo>
                  <a:lnTo>
                    <a:pt x="5245" y="529107"/>
                  </a:lnTo>
                  <a:lnTo>
                    <a:pt x="20599" y="569023"/>
                  </a:lnTo>
                  <a:lnTo>
                    <a:pt x="45173" y="604012"/>
                  </a:lnTo>
                  <a:lnTo>
                    <a:pt x="77495" y="631964"/>
                  </a:lnTo>
                  <a:lnTo>
                    <a:pt x="115608" y="651205"/>
                  </a:lnTo>
                  <a:lnTo>
                    <a:pt x="141884" y="658329"/>
                  </a:lnTo>
                  <a:lnTo>
                    <a:pt x="141884" y="710031"/>
                  </a:lnTo>
                  <a:lnTo>
                    <a:pt x="215493" y="710031"/>
                  </a:lnTo>
                  <a:lnTo>
                    <a:pt x="215493" y="656412"/>
                  </a:lnTo>
                  <a:lnTo>
                    <a:pt x="216649" y="656145"/>
                  </a:lnTo>
                  <a:lnTo>
                    <a:pt x="256438" y="640727"/>
                  </a:lnTo>
                  <a:lnTo>
                    <a:pt x="291299" y="616077"/>
                  </a:lnTo>
                  <a:lnTo>
                    <a:pt x="319163" y="583641"/>
                  </a:lnTo>
                  <a:lnTo>
                    <a:pt x="338328" y="545388"/>
                  </a:lnTo>
                  <a:lnTo>
                    <a:pt x="347662" y="503631"/>
                  </a:lnTo>
                  <a:lnTo>
                    <a:pt x="348500" y="486486"/>
                  </a:lnTo>
                  <a:lnTo>
                    <a:pt x="348284" y="477901"/>
                  </a:lnTo>
                  <a:lnTo>
                    <a:pt x="340982" y="435737"/>
                  </a:lnTo>
                  <a:lnTo>
                    <a:pt x="323684" y="396621"/>
                  </a:lnTo>
                  <a:lnTo>
                    <a:pt x="297421" y="362877"/>
                  </a:lnTo>
                  <a:lnTo>
                    <a:pt x="263766" y="336537"/>
                  </a:lnTo>
                  <a:lnTo>
                    <a:pt x="262293" y="335711"/>
                  </a:lnTo>
                  <a:lnTo>
                    <a:pt x="262293" y="472338"/>
                  </a:lnTo>
                  <a:lnTo>
                    <a:pt x="262293" y="482752"/>
                  </a:lnTo>
                  <a:lnTo>
                    <a:pt x="246100" y="525957"/>
                  </a:lnTo>
                  <a:lnTo>
                    <a:pt x="215493" y="550037"/>
                  </a:lnTo>
                  <a:lnTo>
                    <a:pt x="215493" y="405142"/>
                  </a:lnTo>
                  <a:lnTo>
                    <a:pt x="246049" y="429145"/>
                  </a:lnTo>
                  <a:lnTo>
                    <a:pt x="261785" y="467182"/>
                  </a:lnTo>
                  <a:lnTo>
                    <a:pt x="262293" y="472338"/>
                  </a:lnTo>
                  <a:lnTo>
                    <a:pt x="262293" y="335711"/>
                  </a:lnTo>
                  <a:lnTo>
                    <a:pt x="224777" y="319214"/>
                  </a:lnTo>
                  <a:lnTo>
                    <a:pt x="215493" y="316699"/>
                  </a:lnTo>
                  <a:lnTo>
                    <a:pt x="215493" y="164947"/>
                  </a:lnTo>
                  <a:lnTo>
                    <a:pt x="244322" y="195186"/>
                  </a:lnTo>
                  <a:lnTo>
                    <a:pt x="253530" y="230060"/>
                  </a:lnTo>
                  <a:lnTo>
                    <a:pt x="357314" y="217424"/>
                  </a:lnTo>
                  <a:close/>
                </a:path>
              </a:pathLst>
            </a:custGeom>
            <a:solidFill>
              <a:srgbClr val="F19E0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121642" y="8052675"/>
            <a:ext cx="720725" cy="418465"/>
          </a:xfrm>
          <a:custGeom>
            <a:avLst/>
            <a:gdLst/>
            <a:ahLst/>
            <a:cxnLst/>
            <a:rect l="l" t="t" r="r" b="b"/>
            <a:pathLst>
              <a:path w="720725" h="418465">
                <a:moveTo>
                  <a:pt x="517466" y="418192"/>
                </a:moveTo>
                <a:lnTo>
                  <a:pt x="189282" y="408330"/>
                </a:lnTo>
                <a:lnTo>
                  <a:pt x="3005" y="68392"/>
                </a:lnTo>
                <a:lnTo>
                  <a:pt x="0" y="51509"/>
                </a:lnTo>
                <a:lnTo>
                  <a:pt x="218" y="48649"/>
                </a:lnTo>
                <a:lnTo>
                  <a:pt x="22596" y="17203"/>
                </a:lnTo>
                <a:lnTo>
                  <a:pt x="61963" y="6441"/>
                </a:lnTo>
                <a:lnTo>
                  <a:pt x="130982" y="0"/>
                </a:lnTo>
                <a:lnTo>
                  <a:pt x="166006" y="2335"/>
                </a:lnTo>
                <a:lnTo>
                  <a:pt x="218589" y="14232"/>
                </a:lnTo>
                <a:lnTo>
                  <a:pt x="261925" y="33180"/>
                </a:lnTo>
                <a:lnTo>
                  <a:pt x="299358" y="56277"/>
                </a:lnTo>
                <a:lnTo>
                  <a:pt x="334230" y="80622"/>
                </a:lnTo>
                <a:lnTo>
                  <a:pt x="369888" y="103312"/>
                </a:lnTo>
                <a:lnTo>
                  <a:pt x="409674" y="121446"/>
                </a:lnTo>
                <a:lnTo>
                  <a:pt x="456932" y="132121"/>
                </a:lnTo>
                <a:lnTo>
                  <a:pt x="522259" y="130493"/>
                </a:lnTo>
                <a:lnTo>
                  <a:pt x="579223" y="114899"/>
                </a:lnTo>
                <a:lnTo>
                  <a:pt x="627416" y="92788"/>
                </a:lnTo>
                <a:lnTo>
                  <a:pt x="666433" y="71606"/>
                </a:lnTo>
                <a:lnTo>
                  <a:pt x="695869" y="58803"/>
                </a:lnTo>
                <a:lnTo>
                  <a:pt x="715316" y="61825"/>
                </a:lnTo>
                <a:lnTo>
                  <a:pt x="720676" y="72041"/>
                </a:lnTo>
                <a:lnTo>
                  <a:pt x="720718" y="89057"/>
                </a:lnTo>
                <a:lnTo>
                  <a:pt x="714286" y="114071"/>
                </a:lnTo>
                <a:lnTo>
                  <a:pt x="677368" y="192874"/>
                </a:lnTo>
                <a:lnTo>
                  <a:pt x="644568" y="249055"/>
                </a:lnTo>
                <a:lnTo>
                  <a:pt x="600664" y="318017"/>
                </a:lnTo>
                <a:lnTo>
                  <a:pt x="544500" y="400956"/>
                </a:lnTo>
                <a:lnTo>
                  <a:pt x="535767" y="410735"/>
                </a:lnTo>
                <a:lnTo>
                  <a:pt x="523803" y="416779"/>
                </a:lnTo>
                <a:close/>
              </a:path>
            </a:pathLst>
          </a:custGeom>
          <a:solidFill>
            <a:srgbClr val="178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6120" y="984915"/>
            <a:ext cx="7936230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75">
                <a:solidFill>
                  <a:srgbClr val="6F78B6"/>
                </a:solidFill>
              </a:rPr>
              <a:t>BUDGET </a:t>
            </a:r>
            <a:r>
              <a:rPr dirty="0" sz="5200" spc="165">
                <a:solidFill>
                  <a:srgbClr val="6F78B6"/>
                </a:solidFill>
              </a:rPr>
              <a:t>AND</a:t>
            </a:r>
            <a:r>
              <a:rPr dirty="0" sz="5200" spc="-254">
                <a:solidFill>
                  <a:srgbClr val="6F78B6"/>
                </a:solidFill>
              </a:rPr>
              <a:t> </a:t>
            </a:r>
            <a:r>
              <a:rPr dirty="0" sz="5200" spc="15">
                <a:solidFill>
                  <a:srgbClr val="6F78B6"/>
                </a:solidFill>
              </a:rPr>
              <a:t>REVENUE</a:t>
            </a:r>
            <a:endParaRPr sz="5200"/>
          </a:p>
        </p:txBody>
      </p:sp>
      <p:sp>
        <p:nvSpPr>
          <p:cNvPr id="8" name="object 8"/>
          <p:cNvSpPr txBox="1"/>
          <p:nvPr/>
        </p:nvSpPr>
        <p:spPr>
          <a:xfrm>
            <a:off x="1455697" y="2460699"/>
            <a:ext cx="15330169" cy="579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6355">
              <a:lnSpc>
                <a:spcPct val="100000"/>
              </a:lnSpc>
              <a:spcBef>
                <a:spcPts val="100"/>
              </a:spcBef>
            </a:pPr>
            <a:r>
              <a:rPr dirty="0" sz="4600" spc="340" b="1">
                <a:solidFill>
                  <a:srgbClr val="60C4BE"/>
                </a:solidFill>
                <a:latin typeface="Times New Roman"/>
                <a:cs typeface="Times New Roman"/>
              </a:rPr>
              <a:t>Total</a:t>
            </a:r>
            <a:r>
              <a:rPr dirty="0" sz="4600" spc="-65" b="1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4600" spc="325" b="1">
                <a:solidFill>
                  <a:srgbClr val="60C4BE"/>
                </a:solidFill>
                <a:latin typeface="Times New Roman"/>
                <a:cs typeface="Times New Roman"/>
              </a:rPr>
              <a:t>Budget:</a:t>
            </a:r>
            <a:r>
              <a:rPr dirty="0" sz="4600" spc="-60" b="1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4600" spc="415" b="1">
                <a:solidFill>
                  <a:srgbClr val="60C4BE"/>
                </a:solidFill>
                <a:latin typeface="Times New Roman"/>
                <a:cs typeface="Times New Roman"/>
              </a:rPr>
              <a:t>223</a:t>
            </a:r>
            <a:r>
              <a:rPr dirty="0" sz="4600" spc="-65" b="1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4600" spc="725" b="1">
                <a:solidFill>
                  <a:srgbClr val="60C4BE"/>
                </a:solidFill>
                <a:latin typeface="Times New Roman"/>
                <a:cs typeface="Times New Roman"/>
              </a:rPr>
              <a:t>900</a:t>
            </a:r>
            <a:r>
              <a:rPr dirty="0" sz="4600" spc="-60" b="1">
                <a:solidFill>
                  <a:srgbClr val="60C4BE"/>
                </a:solidFill>
                <a:latin typeface="Times New Roman"/>
                <a:cs typeface="Times New Roman"/>
              </a:rPr>
              <a:t> </a:t>
            </a:r>
            <a:r>
              <a:rPr dirty="0" sz="4600" spc="15" b="1">
                <a:solidFill>
                  <a:srgbClr val="60C4BE"/>
                </a:solidFill>
                <a:latin typeface="Times New Roman"/>
                <a:cs typeface="Times New Roman"/>
              </a:rPr>
              <a:t>EU</a:t>
            </a:r>
            <a:endParaRPr sz="4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297285" algn="l"/>
              </a:tabLst>
            </a:pPr>
            <a:r>
              <a:rPr dirty="0" sz="3500" spc="310">
                <a:solidFill>
                  <a:srgbClr val="F19E01"/>
                </a:solidFill>
                <a:latin typeface="Times New Roman"/>
                <a:cs typeface="Times New Roman"/>
              </a:rPr>
              <a:t>Salaries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45">
                <a:solidFill>
                  <a:srgbClr val="F19E01"/>
                </a:solidFill>
                <a:latin typeface="Times New Roman"/>
                <a:cs typeface="Times New Roman"/>
              </a:rPr>
              <a:t>for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45">
                <a:solidFill>
                  <a:srgbClr val="F19E01"/>
                </a:solidFill>
                <a:latin typeface="Times New Roman"/>
                <a:cs typeface="Times New Roman"/>
              </a:rPr>
              <a:t>the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60">
                <a:solidFill>
                  <a:srgbClr val="F19E01"/>
                </a:solidFill>
                <a:latin typeface="Times New Roman"/>
                <a:cs typeface="Times New Roman"/>
              </a:rPr>
              <a:t>refugee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60">
                <a:solidFill>
                  <a:srgbClr val="F19E01"/>
                </a:solidFill>
                <a:latin typeface="Times New Roman"/>
                <a:cs typeface="Times New Roman"/>
              </a:rPr>
              <a:t>emploies: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5">
                <a:solidFill>
                  <a:srgbClr val="F19E01"/>
                </a:solidFill>
                <a:latin typeface="Times New Roman"/>
                <a:cs typeface="Times New Roman"/>
              </a:rPr>
              <a:t>15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60">
                <a:solidFill>
                  <a:srgbClr val="F19E01"/>
                </a:solidFill>
                <a:latin typeface="Times New Roman"/>
                <a:cs typeface="Times New Roman"/>
              </a:rPr>
              <a:t>12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15">
                <a:solidFill>
                  <a:srgbClr val="F19E01"/>
                </a:solidFill>
                <a:latin typeface="Times New Roman"/>
                <a:cs typeface="Times New Roman"/>
              </a:rPr>
              <a:t>1000</a:t>
            </a:r>
            <a:r>
              <a:rPr dirty="0" sz="3500" spc="-4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95">
                <a:solidFill>
                  <a:srgbClr val="F19E01"/>
                </a:solidFill>
                <a:latin typeface="Times New Roman"/>
                <a:cs typeface="Times New Roman"/>
              </a:rPr>
              <a:t>EU	</a:t>
            </a:r>
            <a:r>
              <a:rPr dirty="0" sz="3500" spc="1030">
                <a:solidFill>
                  <a:srgbClr val="F19E01"/>
                </a:solidFill>
                <a:latin typeface="Times New Roman"/>
                <a:cs typeface="Times New Roman"/>
              </a:rPr>
              <a:t>-</a:t>
            </a:r>
            <a:r>
              <a:rPr dirty="0" sz="3500" spc="-7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295" b="1">
                <a:solidFill>
                  <a:srgbClr val="F19E01"/>
                </a:solidFill>
                <a:latin typeface="Times New Roman"/>
                <a:cs typeface="Times New Roman"/>
              </a:rPr>
              <a:t>180</a:t>
            </a:r>
            <a:r>
              <a:rPr dirty="0" sz="3500" spc="-7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45" b="1">
                <a:solidFill>
                  <a:srgbClr val="F19E01"/>
                </a:solidFill>
                <a:latin typeface="Times New Roman"/>
                <a:cs typeface="Times New Roman"/>
              </a:rPr>
              <a:t>000</a:t>
            </a:r>
            <a:r>
              <a:rPr dirty="0" sz="3500" spc="-7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" b="1">
                <a:solidFill>
                  <a:srgbClr val="F19E01"/>
                </a:solidFill>
                <a:latin typeface="Times New Roman"/>
                <a:cs typeface="Times New Roman"/>
              </a:rPr>
              <a:t>EU</a:t>
            </a:r>
            <a:r>
              <a:rPr dirty="0" sz="3500" spc="-7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275" b="1">
                <a:solidFill>
                  <a:srgbClr val="F19E01"/>
                </a:solidFill>
                <a:latin typeface="Times New Roman"/>
                <a:cs typeface="Times New Roman"/>
              </a:rPr>
              <a:t>tota</a:t>
            </a:r>
            <a:r>
              <a:rPr dirty="0" sz="3500" spc="275">
                <a:solidFill>
                  <a:srgbClr val="F19E01"/>
                </a:solidFill>
                <a:latin typeface="Times New Roman"/>
                <a:cs typeface="Times New Roman"/>
              </a:rPr>
              <a:t>l</a:t>
            </a:r>
            <a:endParaRPr sz="3500">
              <a:latin typeface="Times New Roman"/>
              <a:cs typeface="Times New Roman"/>
            </a:endParaRPr>
          </a:p>
          <a:p>
            <a:pPr marL="454025" marR="399415" indent="1019810">
              <a:lnSpc>
                <a:spcPct val="147600"/>
              </a:lnSpc>
              <a:spcBef>
                <a:spcPts val="35"/>
              </a:spcBef>
            </a:pPr>
            <a:r>
              <a:rPr dirty="0" sz="3500" spc="355">
                <a:solidFill>
                  <a:srgbClr val="F19E01"/>
                </a:solidFill>
                <a:latin typeface="Times New Roman"/>
                <a:cs typeface="Times New Roman"/>
              </a:rPr>
              <a:t>Tuition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fees </a:t>
            </a:r>
            <a:r>
              <a:rPr dirty="0" sz="3500" spc="345">
                <a:solidFill>
                  <a:srgbClr val="F19E01"/>
                </a:solidFill>
                <a:latin typeface="Times New Roman"/>
                <a:cs typeface="Times New Roman"/>
              </a:rPr>
              <a:t>for </a:t>
            </a:r>
            <a:r>
              <a:rPr dirty="0" sz="3500" spc="445">
                <a:solidFill>
                  <a:srgbClr val="F19E01"/>
                </a:solidFill>
                <a:latin typeface="Times New Roman"/>
                <a:cs typeface="Times New Roman"/>
              </a:rPr>
              <a:t>the </a:t>
            </a:r>
            <a:r>
              <a:rPr dirty="0" sz="3500" spc="370">
                <a:solidFill>
                  <a:srgbClr val="F19E01"/>
                </a:solidFill>
                <a:latin typeface="Times New Roman"/>
                <a:cs typeface="Times New Roman"/>
              </a:rPr>
              <a:t>educators: </a:t>
            </a:r>
            <a:r>
              <a:rPr dirty="0" sz="3500" spc="570">
                <a:solidFill>
                  <a:srgbClr val="F19E01"/>
                </a:solidFill>
                <a:latin typeface="Times New Roman"/>
                <a:cs typeface="Times New Roman"/>
              </a:rPr>
              <a:t>6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 </a:t>
            </a:r>
            <a:r>
              <a:rPr dirty="0" sz="3500" spc="455">
                <a:solidFill>
                  <a:srgbClr val="F19E01"/>
                </a:solidFill>
                <a:latin typeface="Times New Roman"/>
                <a:cs typeface="Times New Roman"/>
              </a:rPr>
              <a:t>2000 </a:t>
            </a:r>
            <a:r>
              <a:rPr dirty="0" sz="3500" spc="1030">
                <a:solidFill>
                  <a:srgbClr val="F19E01"/>
                </a:solidFill>
                <a:latin typeface="Times New Roman"/>
                <a:cs typeface="Times New Roman"/>
              </a:rPr>
              <a:t>- </a:t>
            </a:r>
            <a:r>
              <a:rPr dirty="0" sz="3500" spc="105" b="1">
                <a:solidFill>
                  <a:srgbClr val="F19E01"/>
                </a:solidFill>
                <a:latin typeface="Times New Roman"/>
                <a:cs typeface="Times New Roman"/>
              </a:rPr>
              <a:t>12 </a:t>
            </a:r>
            <a:r>
              <a:rPr dirty="0" sz="3500" spc="545" b="1">
                <a:solidFill>
                  <a:srgbClr val="F19E01"/>
                </a:solidFill>
                <a:latin typeface="Times New Roman"/>
                <a:cs typeface="Times New Roman"/>
              </a:rPr>
              <a:t>000 </a:t>
            </a:r>
            <a:r>
              <a:rPr dirty="0" sz="3500" spc="10" b="1">
                <a:solidFill>
                  <a:srgbClr val="F19E01"/>
                </a:solidFill>
                <a:latin typeface="Times New Roman"/>
                <a:cs typeface="Times New Roman"/>
              </a:rPr>
              <a:t>EU </a:t>
            </a:r>
            <a:r>
              <a:rPr dirty="0" sz="3500" spc="275" b="1">
                <a:solidFill>
                  <a:srgbClr val="F19E01"/>
                </a:solidFill>
                <a:latin typeface="Times New Roman"/>
                <a:cs typeface="Times New Roman"/>
              </a:rPr>
              <a:t>tota</a:t>
            </a:r>
            <a:r>
              <a:rPr dirty="0" sz="3500" spc="275">
                <a:solidFill>
                  <a:srgbClr val="F19E01"/>
                </a:solidFill>
                <a:latin typeface="Times New Roman"/>
                <a:cs typeface="Times New Roman"/>
              </a:rPr>
              <a:t>l  </a:t>
            </a:r>
            <a:r>
              <a:rPr dirty="0" sz="3500" spc="350">
                <a:solidFill>
                  <a:srgbClr val="F19E01"/>
                </a:solidFill>
                <a:latin typeface="Times New Roman"/>
                <a:cs typeface="Times New Roman"/>
              </a:rPr>
              <a:t>Tech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55">
                <a:solidFill>
                  <a:srgbClr val="F19E01"/>
                </a:solidFill>
                <a:latin typeface="Times New Roman"/>
                <a:cs typeface="Times New Roman"/>
              </a:rPr>
              <a:t>supplies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45">
                <a:solidFill>
                  <a:srgbClr val="F19E01"/>
                </a:solidFill>
                <a:latin typeface="Times New Roman"/>
                <a:cs typeface="Times New Roman"/>
              </a:rPr>
              <a:t>for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85">
                <a:solidFill>
                  <a:srgbClr val="F19E01"/>
                </a:solidFill>
                <a:latin typeface="Times New Roman"/>
                <a:cs typeface="Times New Roman"/>
              </a:rPr>
              <a:t>each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60">
                <a:solidFill>
                  <a:srgbClr val="F19E01"/>
                </a:solidFill>
                <a:latin typeface="Times New Roman"/>
                <a:cs typeface="Times New Roman"/>
              </a:rPr>
              <a:t>refugee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60">
                <a:solidFill>
                  <a:srgbClr val="F19E01"/>
                </a:solidFill>
                <a:latin typeface="Times New Roman"/>
                <a:cs typeface="Times New Roman"/>
              </a:rPr>
              <a:t>employee: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5">
                <a:solidFill>
                  <a:srgbClr val="F19E01"/>
                </a:solidFill>
                <a:latin typeface="Times New Roman"/>
                <a:cs typeface="Times New Roman"/>
              </a:rPr>
              <a:t>15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45">
                <a:solidFill>
                  <a:srgbClr val="F19E01"/>
                </a:solidFill>
                <a:latin typeface="Times New Roman"/>
                <a:cs typeface="Times New Roman"/>
              </a:rPr>
              <a:t>660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30">
                <a:solidFill>
                  <a:srgbClr val="F19E01"/>
                </a:solidFill>
                <a:latin typeface="Times New Roman"/>
                <a:cs typeface="Times New Roman"/>
              </a:rPr>
              <a:t>-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50" b="1">
                <a:solidFill>
                  <a:srgbClr val="F19E01"/>
                </a:solidFill>
                <a:latin typeface="Times New Roman"/>
                <a:cs typeface="Times New Roman"/>
              </a:rPr>
              <a:t>9900</a:t>
            </a:r>
            <a:r>
              <a:rPr dirty="0" sz="3500" spc="-45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" b="1">
                <a:solidFill>
                  <a:srgbClr val="F19E01"/>
                </a:solidFill>
                <a:latin typeface="Times New Roman"/>
                <a:cs typeface="Times New Roman"/>
              </a:rPr>
              <a:t>EU</a:t>
            </a:r>
            <a:r>
              <a:rPr dirty="0" sz="3500" spc="-45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280" b="1">
                <a:solidFill>
                  <a:srgbClr val="F19E01"/>
                </a:solidFill>
                <a:latin typeface="Times New Roman"/>
                <a:cs typeface="Times New Roman"/>
              </a:rPr>
              <a:t>total</a:t>
            </a:r>
            <a:endParaRPr sz="3500">
              <a:latin typeface="Times New Roman"/>
              <a:cs typeface="Times New Roman"/>
            </a:endParaRPr>
          </a:p>
          <a:p>
            <a:pPr marL="360045" marR="31115" indent="-321310">
              <a:lnSpc>
                <a:spcPct val="147600"/>
              </a:lnSpc>
            </a:pPr>
            <a:r>
              <a:rPr dirty="0" sz="3500" spc="325">
                <a:solidFill>
                  <a:srgbClr val="F19E01"/>
                </a:solidFill>
                <a:latin typeface="Times New Roman"/>
                <a:cs typeface="Times New Roman"/>
              </a:rPr>
              <a:t>Project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20">
                <a:solidFill>
                  <a:srgbClr val="F19E01"/>
                </a:solidFill>
                <a:latin typeface="Times New Roman"/>
                <a:cs typeface="Times New Roman"/>
              </a:rPr>
              <a:t>administrator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65">
                <a:solidFill>
                  <a:srgbClr val="F19E01"/>
                </a:solidFill>
                <a:latin typeface="Times New Roman"/>
                <a:cs typeface="Times New Roman"/>
              </a:rPr>
              <a:t>and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70">
                <a:solidFill>
                  <a:srgbClr val="F19E01"/>
                </a:solidFill>
                <a:latin typeface="Times New Roman"/>
                <a:cs typeface="Times New Roman"/>
              </a:rPr>
              <a:t>coordinator: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40">
                <a:solidFill>
                  <a:srgbClr val="F19E01"/>
                </a:solidFill>
                <a:latin typeface="Times New Roman"/>
                <a:cs typeface="Times New Roman"/>
              </a:rPr>
              <a:t>2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60">
                <a:solidFill>
                  <a:srgbClr val="F19E01"/>
                </a:solidFill>
                <a:latin typeface="Times New Roman"/>
                <a:cs typeface="Times New Roman"/>
              </a:rPr>
              <a:t>12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15">
                <a:solidFill>
                  <a:srgbClr val="F19E01"/>
                </a:solidFill>
                <a:latin typeface="Times New Roman"/>
                <a:cs typeface="Times New Roman"/>
              </a:rPr>
              <a:t>1000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30">
                <a:solidFill>
                  <a:srgbClr val="F19E01"/>
                </a:solidFill>
                <a:latin typeface="Times New Roman"/>
                <a:cs typeface="Times New Roman"/>
              </a:rPr>
              <a:t>-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59" b="1">
                <a:solidFill>
                  <a:srgbClr val="F19E01"/>
                </a:solidFill>
                <a:latin typeface="Times New Roman"/>
                <a:cs typeface="Times New Roman"/>
              </a:rPr>
              <a:t>24</a:t>
            </a:r>
            <a:r>
              <a:rPr dirty="0" sz="3500" spc="-5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45" b="1">
                <a:solidFill>
                  <a:srgbClr val="F19E01"/>
                </a:solidFill>
                <a:latin typeface="Times New Roman"/>
                <a:cs typeface="Times New Roman"/>
              </a:rPr>
              <a:t>000</a:t>
            </a:r>
            <a:r>
              <a:rPr dirty="0" sz="3500" spc="-45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" b="1">
                <a:solidFill>
                  <a:srgbClr val="F19E01"/>
                </a:solidFill>
                <a:latin typeface="Times New Roman"/>
                <a:cs typeface="Times New Roman"/>
              </a:rPr>
              <a:t>EU</a:t>
            </a:r>
            <a:r>
              <a:rPr dirty="0" sz="3500" spc="-5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275" b="1">
                <a:solidFill>
                  <a:srgbClr val="F19E01"/>
                </a:solidFill>
                <a:latin typeface="Times New Roman"/>
                <a:cs typeface="Times New Roman"/>
              </a:rPr>
              <a:t>tota</a:t>
            </a:r>
            <a:r>
              <a:rPr dirty="0" sz="3500" spc="275">
                <a:solidFill>
                  <a:srgbClr val="F19E01"/>
                </a:solidFill>
                <a:latin typeface="Times New Roman"/>
                <a:cs typeface="Times New Roman"/>
              </a:rPr>
              <a:t>l  </a:t>
            </a:r>
            <a:r>
              <a:rPr dirty="0" sz="3500" spc="380">
                <a:solidFill>
                  <a:srgbClr val="F19E01"/>
                </a:solidFill>
                <a:latin typeface="Times New Roman"/>
                <a:cs typeface="Times New Roman"/>
              </a:rPr>
              <a:t>Marketing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65">
                <a:solidFill>
                  <a:srgbClr val="F19E01"/>
                </a:solidFill>
                <a:latin typeface="Times New Roman"/>
                <a:cs typeface="Times New Roman"/>
              </a:rPr>
              <a:t>and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09">
                <a:solidFill>
                  <a:srgbClr val="F19E01"/>
                </a:solidFill>
                <a:latin typeface="Times New Roman"/>
                <a:cs typeface="Times New Roman"/>
              </a:rPr>
              <a:t>promotional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95">
                <a:solidFill>
                  <a:srgbClr val="F19E01"/>
                </a:solidFill>
                <a:latin typeface="Times New Roman"/>
                <a:cs typeface="Times New Roman"/>
              </a:rPr>
              <a:t>materials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45">
                <a:solidFill>
                  <a:srgbClr val="F19E01"/>
                </a:solidFill>
                <a:latin typeface="Times New Roman"/>
                <a:cs typeface="Times New Roman"/>
              </a:rPr>
              <a:t>for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00">
                <a:solidFill>
                  <a:srgbClr val="F19E01"/>
                </a:solidFill>
                <a:latin typeface="Times New Roman"/>
                <a:cs typeface="Times New Roman"/>
              </a:rPr>
              <a:t>4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00">
                <a:solidFill>
                  <a:srgbClr val="F19E01"/>
                </a:solidFill>
                <a:latin typeface="Times New Roman"/>
                <a:cs typeface="Times New Roman"/>
              </a:rPr>
              <a:t>campaigns: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500">
                <a:solidFill>
                  <a:srgbClr val="F19E01"/>
                </a:solidFill>
                <a:latin typeface="Times New Roman"/>
                <a:cs typeface="Times New Roman"/>
              </a:rPr>
              <a:t>4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330">
                <a:solidFill>
                  <a:srgbClr val="F19E01"/>
                </a:solidFill>
                <a:latin typeface="Times New Roman"/>
                <a:cs typeface="Times New Roman"/>
              </a:rPr>
              <a:t>x</a:t>
            </a:r>
            <a:r>
              <a:rPr dirty="0" sz="3500" spc="-45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420">
                <a:solidFill>
                  <a:srgbClr val="F19E01"/>
                </a:solidFill>
                <a:latin typeface="Times New Roman"/>
                <a:cs typeface="Times New Roman"/>
              </a:rPr>
              <a:t>3000</a:t>
            </a:r>
            <a:r>
              <a:rPr dirty="0" sz="3500" spc="-50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1030">
                <a:solidFill>
                  <a:srgbClr val="F19E01"/>
                </a:solidFill>
                <a:latin typeface="Times New Roman"/>
                <a:cs typeface="Times New Roman"/>
              </a:rPr>
              <a:t>-</a:t>
            </a:r>
            <a:endParaRPr sz="3500">
              <a:latin typeface="Times New Roman"/>
              <a:cs typeface="Times New Roman"/>
            </a:endParaRPr>
          </a:p>
          <a:p>
            <a:pPr marL="5959475">
              <a:lnSpc>
                <a:spcPct val="100000"/>
              </a:lnSpc>
              <a:spcBef>
                <a:spcPts val="675"/>
              </a:spcBef>
            </a:pPr>
            <a:r>
              <a:rPr dirty="0" sz="3500" spc="365" b="1">
                <a:solidFill>
                  <a:srgbClr val="F19E01"/>
                </a:solidFill>
                <a:latin typeface="Times New Roman"/>
                <a:cs typeface="Times New Roman"/>
              </a:rPr>
              <a:t>12000 </a:t>
            </a:r>
            <a:r>
              <a:rPr dirty="0" sz="3500" spc="10" b="1">
                <a:solidFill>
                  <a:srgbClr val="F19E01"/>
                </a:solidFill>
                <a:latin typeface="Times New Roman"/>
                <a:cs typeface="Times New Roman"/>
              </a:rPr>
              <a:t>EU</a:t>
            </a:r>
            <a:r>
              <a:rPr dirty="0" sz="3500" spc="-470" b="1">
                <a:solidFill>
                  <a:srgbClr val="F19E01"/>
                </a:solidFill>
                <a:latin typeface="Times New Roman"/>
                <a:cs typeface="Times New Roman"/>
              </a:rPr>
              <a:t> </a:t>
            </a:r>
            <a:r>
              <a:rPr dirty="0" sz="3500" spc="280" b="1">
                <a:solidFill>
                  <a:srgbClr val="F19E01"/>
                </a:solidFill>
                <a:latin typeface="Times New Roman"/>
                <a:cs typeface="Times New Roman"/>
              </a:rPr>
              <a:t>total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Venera Nechkova</dc:creator>
  <cp:keywords>DAFinpFM8mg,BAFFcXEpGao</cp:keywords>
  <dc:title>A NEW OPPORTUNITY FOR THEATRE</dc:title>
  <dcterms:created xsi:type="dcterms:W3CDTF">2023-05-11T17:46:25Z</dcterms:created>
  <dcterms:modified xsi:type="dcterms:W3CDTF">2023-05-11T17:46:25Z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2023-05-11T00:00:00Z</vt:filetime>
  </property>
</Properties>
</file>