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2876706a5b_1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2876706a5b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elitsa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09a13a5c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09a13a5c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elitsa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28bd859ed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28bd859ed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elitsa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2876706a5b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2876706a5b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Elitsa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28bd859ede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28bd859ede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Jordan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28bd859ede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28bd859ede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Sofia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28bd859ede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28bd859ede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Sofia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28bd859ed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28bd859e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Jordan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28bd859ed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28bd859ed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Cecilia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28bd859ed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28bd859ed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Francesca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28bd859ede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28bd859ede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Sofia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4550" y="0"/>
            <a:ext cx="9086850" cy="49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49100" y="3034675"/>
            <a:ext cx="8520600" cy="12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b="1" lang="fr" sz="220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 2:</a:t>
            </a:r>
            <a:endParaRPr b="1" sz="220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fr" sz="220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Fundraising</a:t>
            </a:r>
            <a:endParaRPr b="1" sz="220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b="1" sz="220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fr" sz="141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Sofia Papadopoulou, Elitsa Smilyanova, Cecilia Aglaia Newell, Francesca Lorusso, Jordan Zvezdoski</a:t>
            </a:r>
            <a:endParaRPr b="1" sz="141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850" y="271738"/>
            <a:ext cx="9105900" cy="498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857250" y="1152475"/>
            <a:ext cx="7318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fr" sz="1400">
                <a:latin typeface="Times New Roman"/>
                <a:ea typeface="Times New Roman"/>
                <a:cs typeface="Times New Roman"/>
                <a:sym typeface="Times New Roman"/>
              </a:rPr>
              <a:t>Hire a dedicated </a:t>
            </a:r>
            <a:r>
              <a:rPr b="1" lang="fr" sz="1400">
                <a:latin typeface="Times New Roman"/>
                <a:ea typeface="Times New Roman"/>
                <a:cs typeface="Times New Roman"/>
                <a:sym typeface="Times New Roman"/>
              </a:rPr>
              <a:t>Development Officer</a:t>
            </a:r>
            <a:r>
              <a:rPr lang="fr" sz="1400">
                <a:latin typeface="Times New Roman"/>
                <a:ea typeface="Times New Roman"/>
                <a:cs typeface="Times New Roman"/>
                <a:sym typeface="Times New Roman"/>
              </a:rPr>
              <a:t> in charge of partnerships, grants writing and expansion : </a:t>
            </a:r>
            <a:r>
              <a:rPr lang="fr" sz="1400">
                <a:latin typeface="Times New Roman"/>
                <a:ea typeface="Times New Roman"/>
                <a:cs typeface="Times New Roman"/>
                <a:sym typeface="Times New Roman"/>
              </a:rPr>
              <a:t>One responsible person for each </a:t>
            </a:r>
            <a:r>
              <a:rPr lang="fr" sz="1400">
                <a:latin typeface="Times New Roman"/>
                <a:ea typeface="Times New Roman"/>
                <a:cs typeface="Times New Roman"/>
                <a:sym typeface="Times New Roman"/>
              </a:rPr>
              <a:t>separate</a:t>
            </a:r>
            <a:r>
              <a:rPr lang="fr" sz="1400">
                <a:latin typeface="Times New Roman"/>
                <a:ea typeface="Times New Roman"/>
                <a:cs typeface="Times New Roman"/>
                <a:sym typeface="Times New Roman"/>
              </a:rPr>
              <a:t> building+ One Head of </a:t>
            </a:r>
            <a:r>
              <a:rPr lang="fr" sz="1400">
                <a:latin typeface="Times New Roman"/>
                <a:ea typeface="Times New Roman"/>
                <a:cs typeface="Times New Roman"/>
                <a:sym typeface="Times New Roman"/>
              </a:rPr>
              <a:t>Development</a:t>
            </a:r>
            <a:r>
              <a:rPr lang="fr" sz="1400">
                <a:latin typeface="Times New Roman"/>
                <a:ea typeface="Times New Roman"/>
                <a:cs typeface="Times New Roman"/>
                <a:sym typeface="Times New Roman"/>
              </a:rPr>
              <a:t> for the whole National Gallery 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b="1" lang="fr" sz="1400">
                <a:latin typeface="Times New Roman"/>
                <a:ea typeface="Times New Roman"/>
                <a:cs typeface="Times New Roman"/>
                <a:sym typeface="Times New Roman"/>
              </a:rPr>
              <a:t>Internship programme</a:t>
            </a:r>
            <a:r>
              <a:rPr lang="fr" sz="1400">
                <a:latin typeface="Times New Roman"/>
                <a:ea typeface="Times New Roman"/>
                <a:cs typeface="Times New Roman"/>
                <a:sym typeface="Times New Roman"/>
              </a:rPr>
              <a:t> to gain fresh insights from the youth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fr" sz="1400">
                <a:latin typeface="Times New Roman"/>
                <a:ea typeface="Times New Roman"/>
                <a:cs typeface="Times New Roman"/>
                <a:sym typeface="Times New Roman"/>
              </a:rPr>
              <a:t>International </a:t>
            </a:r>
            <a:r>
              <a:rPr b="1" lang="fr" sz="1400">
                <a:latin typeface="Times New Roman"/>
                <a:ea typeface="Times New Roman"/>
                <a:cs typeface="Times New Roman"/>
                <a:sym typeface="Times New Roman"/>
              </a:rPr>
              <a:t>Art Residency programme </a:t>
            </a:r>
            <a:r>
              <a:rPr lang="fr" sz="1400">
                <a:latin typeface="Times New Roman"/>
                <a:ea typeface="Times New Roman"/>
                <a:cs typeface="Times New Roman"/>
                <a:sym typeface="Times New Roman"/>
              </a:rPr>
              <a:t>to collect ideas from artists from all over the world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22"/>
          <p:cNvSpPr txBox="1"/>
          <p:nvPr>
            <p:ph type="title"/>
          </p:nvPr>
        </p:nvSpPr>
        <p:spPr>
          <a:xfrm>
            <a:off x="857250" y="445025"/>
            <a:ext cx="797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700">
                <a:solidFill>
                  <a:srgbClr val="EF5EA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Focus on: </a:t>
            </a:r>
            <a:r>
              <a:rPr b="1" lang="fr" sz="1700">
                <a:solidFill>
                  <a:srgbClr val="EF5EA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Staff innovation</a:t>
            </a:r>
            <a:endParaRPr b="1" sz="1700">
              <a:solidFill>
                <a:srgbClr val="EF5EA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3201" y="2740500"/>
            <a:ext cx="3528301" cy="198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02275" y="2740500"/>
            <a:ext cx="2977324" cy="198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850" y="271738"/>
            <a:ext cx="9105900" cy="498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3"/>
          <p:cNvSpPr txBox="1"/>
          <p:nvPr>
            <p:ph type="title"/>
          </p:nvPr>
        </p:nvSpPr>
        <p:spPr>
          <a:xfrm>
            <a:off x="857250" y="445025"/>
            <a:ext cx="797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700">
                <a:solidFill>
                  <a:srgbClr val="EF5EA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  <a:endParaRPr b="1" sz="1700">
              <a:solidFill>
                <a:srgbClr val="EF5EA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1375" y="1017725"/>
            <a:ext cx="7238149" cy="4071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850" y="271738"/>
            <a:ext cx="9105900" cy="498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4"/>
          <p:cNvSpPr txBox="1"/>
          <p:nvPr>
            <p:ph type="title"/>
          </p:nvPr>
        </p:nvSpPr>
        <p:spPr>
          <a:xfrm>
            <a:off x="626513" y="121600"/>
            <a:ext cx="797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fr" sz="2600">
                <a:solidFill>
                  <a:srgbClr val="EF5EA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 for </a:t>
            </a:r>
            <a:r>
              <a:rPr b="1" lang="fr" sz="2600">
                <a:solidFill>
                  <a:srgbClr val="EF5EA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your attention!</a:t>
            </a:r>
            <a:endParaRPr b="1" sz="2600">
              <a:solidFill>
                <a:srgbClr val="EF5EA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2" name="Google Shape;14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3275" y="694300"/>
            <a:ext cx="5292176" cy="352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850" y="271738"/>
            <a:ext cx="9105900" cy="49815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>
            <p:ph type="title"/>
          </p:nvPr>
        </p:nvSpPr>
        <p:spPr>
          <a:xfrm>
            <a:off x="3620900" y="374125"/>
            <a:ext cx="475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Times New Roman"/>
                <a:ea typeface="Times New Roman"/>
                <a:cs typeface="Times New Roman"/>
                <a:sym typeface="Times New Roman"/>
              </a:rPr>
              <a:t>Tasks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871250" y="1162925"/>
            <a:ext cx="7655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0975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27"/>
              <a:buFont typeface="Times New Roman"/>
              <a:buAutoNum type="arabicPeriod"/>
            </a:pPr>
            <a:r>
              <a:rPr lang="fr" sz="192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Budget Management &amp; Funding rules (challenges, rules, staff)</a:t>
            </a:r>
            <a:endParaRPr sz="192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0975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7"/>
              <a:buFont typeface="Times New Roman"/>
              <a:buAutoNum type="arabicPeriod"/>
            </a:pPr>
            <a:r>
              <a:rPr lang="fr" sz="192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Financial support programmes for artists (governmental, local, organised by 	the cultural institution)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0825" y="2249921"/>
            <a:ext cx="5168475" cy="246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850" y="271738"/>
            <a:ext cx="9105900" cy="49815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>
            <p:ph type="title"/>
          </p:nvPr>
        </p:nvSpPr>
        <p:spPr>
          <a:xfrm>
            <a:off x="1967250" y="174025"/>
            <a:ext cx="5209500" cy="5727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fr" sz="3320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History of National Gallery</a:t>
            </a:r>
            <a:endParaRPr b="1" sz="3320">
              <a:solidFill>
                <a:srgbClr val="66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1816125" y="1189988"/>
            <a:ext cx="6877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400"/>
              <a:t>;::</a:t>
            </a:r>
            <a:endParaRPr sz="2400"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5325" y="991775"/>
            <a:ext cx="3308824" cy="367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13225" y="991775"/>
            <a:ext cx="3901975" cy="367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850" y="271738"/>
            <a:ext cx="9105900" cy="49815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>
            <p:ph type="title"/>
          </p:nvPr>
        </p:nvSpPr>
        <p:spPr>
          <a:xfrm>
            <a:off x="2879325" y="393125"/>
            <a:ext cx="475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fr" sz="3320">
                <a:latin typeface="Times New Roman"/>
                <a:ea typeface="Times New Roman"/>
                <a:cs typeface="Times New Roman"/>
                <a:sym typeface="Times New Roman"/>
              </a:rPr>
              <a:t>Cultural</a:t>
            </a:r>
            <a:r>
              <a:rPr b="1" lang="fr" sz="3320">
                <a:latin typeface="Times New Roman"/>
                <a:ea typeface="Times New Roman"/>
                <a:cs typeface="Times New Roman"/>
                <a:sym typeface="Times New Roman"/>
              </a:rPr>
              <a:t> Heritage</a:t>
            </a:r>
            <a:endParaRPr b="1" sz="33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1816125" y="1189988"/>
            <a:ext cx="6877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400"/>
              <a:t>Intangible               -                     Tangible</a:t>
            </a:r>
            <a:endParaRPr sz="2400"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1300" y="1848500"/>
            <a:ext cx="5715000" cy="263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850" y="271738"/>
            <a:ext cx="9105900" cy="49815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>
            <p:ph type="title"/>
          </p:nvPr>
        </p:nvSpPr>
        <p:spPr>
          <a:xfrm>
            <a:off x="2608050" y="393125"/>
            <a:ext cx="4750800" cy="5727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fr" sz="3320"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b="1" lang="fr" sz="3320">
                <a:latin typeface="Times New Roman"/>
                <a:ea typeface="Times New Roman"/>
                <a:cs typeface="Times New Roman"/>
                <a:sym typeface="Times New Roman"/>
              </a:rPr>
              <a:t>Cultural Heritage</a:t>
            </a:r>
            <a:endParaRPr b="1" sz="33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1611000" y="1221300"/>
            <a:ext cx="6613800" cy="34164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chemeClr val="dk1"/>
                </a:solidFill>
              </a:rPr>
              <a:t>Why cultural </a:t>
            </a:r>
            <a:r>
              <a:rPr b="1" lang="fr" sz="2400">
                <a:solidFill>
                  <a:schemeClr val="dk1"/>
                </a:solidFill>
              </a:rPr>
              <a:t>heritage</a:t>
            </a:r>
            <a:r>
              <a:rPr b="1" lang="fr" sz="2400">
                <a:solidFill>
                  <a:schemeClr val="dk1"/>
                </a:solidFill>
              </a:rPr>
              <a:t> is </a:t>
            </a:r>
            <a:r>
              <a:rPr b="1" lang="fr" sz="2400">
                <a:solidFill>
                  <a:schemeClr val="dk1"/>
                </a:solidFill>
              </a:rPr>
              <a:t>important</a:t>
            </a:r>
            <a:r>
              <a:rPr b="1" lang="fr" sz="2400">
                <a:solidFill>
                  <a:schemeClr val="dk1"/>
                </a:solidFill>
              </a:rPr>
              <a:t>?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222222"/>
                </a:solidFill>
              </a:rPr>
              <a:t>Why should we protect our cultural heritage?</a:t>
            </a:r>
            <a:endParaRPr b="1" sz="2400">
              <a:solidFill>
                <a:srgbClr val="222222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chemeClr val="dk1"/>
                </a:solidFill>
              </a:rPr>
              <a:t>National Gallery as a </a:t>
            </a:r>
            <a:r>
              <a:rPr b="1" lang="fr" sz="2400">
                <a:solidFill>
                  <a:schemeClr val="dk1"/>
                </a:solidFill>
              </a:rPr>
              <a:t>mean of preservation of cultural heritage</a:t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850" y="271738"/>
            <a:ext cx="9105900" cy="49815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>
            <p:ph type="title"/>
          </p:nvPr>
        </p:nvSpPr>
        <p:spPr>
          <a:xfrm>
            <a:off x="857250" y="445025"/>
            <a:ext cx="797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 sz="1927">
                <a:solidFill>
                  <a:srgbClr val="5881C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Financial support programmes for artists</a:t>
            </a:r>
            <a:endParaRPr b="1">
              <a:solidFill>
                <a:srgbClr val="5881C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857250" y="1152475"/>
            <a:ext cx="7318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92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7"/>
              <a:buFont typeface="Times New Roman"/>
              <a:buAutoNum type="arabicPeriod"/>
            </a:pPr>
            <a:r>
              <a:rPr b="1" lang="fr" sz="142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Graffiti </a:t>
            </a:r>
            <a:r>
              <a:rPr lang="fr" sz="142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made by the students of fine arts academy in the city, sponsored by national gallery</a:t>
            </a:r>
            <a:endParaRPr sz="142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92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7"/>
              <a:buFont typeface="Times New Roman"/>
              <a:buAutoNum type="arabicPeriod"/>
            </a:pPr>
            <a:r>
              <a:rPr lang="fr" sz="142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Panels of macedonian landscape made by</a:t>
            </a:r>
            <a:r>
              <a:rPr b="1" lang="fr" sz="142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macedonian photographists</a:t>
            </a:r>
            <a:r>
              <a:rPr lang="fr" sz="142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sponsored by the National gallery, spread in the city</a:t>
            </a:r>
            <a:endParaRPr sz="142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92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7"/>
              <a:buFont typeface="Times New Roman"/>
              <a:buAutoNum type="arabicPeriod"/>
            </a:pPr>
            <a:r>
              <a:rPr lang="fr" sz="142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Introduce on the website of the national gallery videos with </a:t>
            </a:r>
            <a:r>
              <a:rPr b="1" lang="fr" sz="142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interviews of the artists </a:t>
            </a:r>
            <a:endParaRPr b="1" sz="142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92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7"/>
              <a:buFont typeface="Times New Roman"/>
              <a:buAutoNum type="arabicPeriod"/>
            </a:pPr>
            <a:r>
              <a:rPr b="1" lang="fr" sz="142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Skopje art week</a:t>
            </a:r>
            <a:r>
              <a:rPr lang="fr" sz="142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/day in the city</a:t>
            </a:r>
            <a:endParaRPr sz="142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92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7"/>
              <a:buFont typeface="Times New Roman"/>
              <a:buAutoNum type="arabicPeriod"/>
            </a:pPr>
            <a:r>
              <a:rPr lang="fr" sz="142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Asking money to EU/sponsored by </a:t>
            </a:r>
            <a:r>
              <a:rPr b="1" lang="fr" sz="142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private corporations </a:t>
            </a:r>
            <a:endParaRPr b="1" sz="142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92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7"/>
              <a:buFont typeface="Times New Roman"/>
              <a:buAutoNum type="arabicPeriod"/>
            </a:pPr>
            <a:r>
              <a:rPr lang="fr" sz="142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Promote macedonian artists in the international landscape (attending online exhibitions) </a:t>
            </a:r>
            <a:endParaRPr sz="142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922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7"/>
              <a:buFont typeface="Times New Roman"/>
              <a:buAutoNum type="alphaLcPeriod"/>
            </a:pPr>
            <a:r>
              <a:rPr lang="fr" sz="142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participate in</a:t>
            </a:r>
            <a:r>
              <a:rPr b="1" lang="fr" sz="142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#ArtInMyCity </a:t>
            </a:r>
            <a:endParaRPr b="1" sz="142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922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7"/>
              <a:buFont typeface="Times New Roman"/>
              <a:buAutoNum type="alphaLcPeriod"/>
            </a:pPr>
            <a:r>
              <a:rPr lang="fr" sz="142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partecipate in</a:t>
            </a:r>
            <a:r>
              <a:rPr b="1" lang="fr" sz="142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Google Arts &amp; Culture </a:t>
            </a:r>
            <a:endParaRPr b="1" sz="142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2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3799" y="3688875"/>
            <a:ext cx="2586007" cy="145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97100" y="3147475"/>
            <a:ext cx="2895800" cy="193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850" y="271738"/>
            <a:ext cx="9105900" cy="498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 txBox="1"/>
          <p:nvPr>
            <p:ph type="title"/>
          </p:nvPr>
        </p:nvSpPr>
        <p:spPr>
          <a:xfrm>
            <a:off x="857250" y="445025"/>
            <a:ext cx="797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fr" sz="1729">
                <a:solidFill>
                  <a:srgbClr val="F8AC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Obtaining finance for artists </a:t>
            </a:r>
            <a:endParaRPr b="1" sz="1729">
              <a:solidFill>
                <a:srgbClr val="F8AC3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990"/>
              <a:buNone/>
            </a:pPr>
            <a:r>
              <a:t/>
            </a:r>
            <a:endParaRPr sz="153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857250" y="1152475"/>
            <a:ext cx="7318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92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7"/>
              <a:buFont typeface="Times New Roman"/>
              <a:buAutoNum type="arabicPeriod"/>
            </a:pPr>
            <a:r>
              <a:rPr lang="fr" sz="142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Donations through</a:t>
            </a:r>
            <a:r>
              <a:rPr b="1" lang="fr" sz="142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QR code </a:t>
            </a:r>
            <a:r>
              <a:rPr lang="fr" sz="142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city</a:t>
            </a:r>
            <a:endParaRPr sz="142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92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7"/>
              <a:buFont typeface="Times New Roman"/>
              <a:buAutoNum type="arabicPeriod"/>
            </a:pPr>
            <a:r>
              <a:rPr b="1" lang="fr" sz="142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Crowdfunding </a:t>
            </a:r>
            <a:r>
              <a:rPr lang="fr" sz="142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events in National Gallery</a:t>
            </a:r>
            <a:endParaRPr sz="142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92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7"/>
              <a:buFont typeface="Times New Roman"/>
              <a:buAutoNum type="arabicPeriod"/>
            </a:pPr>
            <a:r>
              <a:rPr lang="fr" sz="142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Propose Macedonian works (especially the one of contemporary arts) to</a:t>
            </a:r>
            <a:r>
              <a:rPr b="1" lang="fr" sz="142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auction organizations </a:t>
            </a:r>
            <a:r>
              <a:rPr lang="fr" sz="142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such as Christie’s, Sotheby’s, Phillips, Dorotheum</a:t>
            </a:r>
            <a:endParaRPr sz="142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92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7"/>
              <a:buFont typeface="Times New Roman"/>
              <a:buAutoNum type="arabicPeriod"/>
            </a:pPr>
            <a:r>
              <a:rPr lang="fr" sz="142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Subscriptions with different prices related to</a:t>
            </a:r>
            <a:r>
              <a:rPr b="1" lang="fr" sz="142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different targets </a:t>
            </a:r>
            <a:r>
              <a:rPr lang="fr" sz="142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(families, students, couples) for visiting the buildings with temporary expositions</a:t>
            </a:r>
            <a:endParaRPr sz="142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2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1425" y="2785975"/>
            <a:ext cx="3835226" cy="224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850" y="271738"/>
            <a:ext cx="9105900" cy="498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>
            <p:ph type="title"/>
          </p:nvPr>
        </p:nvSpPr>
        <p:spPr>
          <a:xfrm>
            <a:off x="857250" y="445025"/>
            <a:ext cx="797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fr" sz="1700">
                <a:solidFill>
                  <a:srgbClr val="5CC5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Obtaining finance for artists (continued)</a:t>
            </a:r>
            <a:endParaRPr b="1" sz="1700">
              <a:solidFill>
                <a:srgbClr val="5CC5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857250" y="1152475"/>
            <a:ext cx="2793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2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Membership programme: Became a</a:t>
            </a:r>
            <a:r>
              <a:rPr b="1" lang="fr" sz="142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member </a:t>
            </a:r>
            <a:r>
              <a:rPr lang="fr" sz="142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paying an annual subscription that can give free access to museum and to exclusive events</a:t>
            </a:r>
            <a:endParaRPr sz="142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42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</a:t>
            </a:r>
            <a:r>
              <a:rPr b="1" lang="fr" sz="142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fr" sz="142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Patrons’ program:</a:t>
            </a:r>
            <a:r>
              <a:rPr lang="fr" sz="142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privileged access behind the scenes tours, especially for curators and museum experts</a:t>
            </a:r>
            <a:endParaRPr sz="142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r" sz="142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</a:t>
            </a:r>
            <a:r>
              <a:rPr b="1" lang="fr" sz="142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Corporate partnership:</a:t>
            </a:r>
            <a:r>
              <a:rPr lang="fr" sz="142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hosting private events sponsored (gather money from sponsors)</a:t>
            </a:r>
            <a:endParaRPr sz="142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4950" y="902150"/>
            <a:ext cx="4746651" cy="355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850" y="271738"/>
            <a:ext cx="9105900" cy="498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>
            <p:ph type="title"/>
          </p:nvPr>
        </p:nvSpPr>
        <p:spPr>
          <a:xfrm>
            <a:off x="988550" y="403550"/>
            <a:ext cx="7587600" cy="902400"/>
          </a:xfrm>
          <a:prstGeom prst="rect">
            <a:avLst/>
          </a:prstGeom>
          <a:solidFill>
            <a:srgbClr val="FCE5C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fr" sz="3320">
                <a:latin typeface="Times New Roman"/>
                <a:ea typeface="Times New Roman"/>
                <a:cs typeface="Times New Roman"/>
                <a:sym typeface="Times New Roman"/>
              </a:rPr>
              <a:t>How we are going to spend those money?</a:t>
            </a:r>
            <a:endParaRPr b="1" sz="33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1133400" y="1368575"/>
            <a:ext cx="6877200" cy="3369600"/>
          </a:xfrm>
          <a:prstGeom prst="rect">
            <a:avLst/>
          </a:prstGeom>
          <a:solidFill>
            <a:srgbClr val="FCE5CD"/>
          </a:solidFill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45720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23850" lvl="0" marL="45720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fr" sz="2400">
                <a:solidFill>
                  <a:schemeClr val="dk1"/>
                </a:solidFill>
              </a:rPr>
              <a:t>salary for the workers of the project and the stuff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23850" lvl="0" marL="45720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fr" sz="2400">
                <a:solidFill>
                  <a:schemeClr val="dk1"/>
                </a:solidFill>
              </a:rPr>
              <a:t>remodeling of buildings and facilities 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23850" lvl="0" marL="45720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fr" sz="2400">
                <a:solidFill>
                  <a:schemeClr val="dk1"/>
                </a:solidFill>
              </a:rPr>
              <a:t>support artists and art in general as free lessons of painting, acting teams etc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23850" lvl="0" marL="45720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fr" sz="2400">
                <a:solidFill>
                  <a:schemeClr val="dk1"/>
                </a:solidFill>
              </a:rPr>
              <a:t>organize</a:t>
            </a:r>
            <a:r>
              <a:rPr lang="fr" sz="2400">
                <a:solidFill>
                  <a:schemeClr val="dk1"/>
                </a:solidFill>
              </a:rPr>
              <a:t> events, new </a:t>
            </a:r>
            <a:r>
              <a:rPr lang="fr" sz="2400">
                <a:solidFill>
                  <a:schemeClr val="dk1"/>
                </a:solidFill>
              </a:rPr>
              <a:t>exhibitions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